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82" r:id="rId1"/>
    <p:sldMasterId id="2147483996" r:id="rId2"/>
    <p:sldMasterId id="2147483998" r:id="rId3"/>
    <p:sldMasterId id="2147484010" r:id="rId4"/>
  </p:sldMasterIdLst>
  <p:notesMasterIdLst>
    <p:notesMasterId r:id="rId29"/>
  </p:notesMasterIdLst>
  <p:handoutMasterIdLst>
    <p:handoutMasterId r:id="rId30"/>
  </p:handoutMasterIdLst>
  <p:sldIdLst>
    <p:sldId id="593" r:id="rId5"/>
    <p:sldId id="588" r:id="rId6"/>
    <p:sldId id="589" r:id="rId7"/>
    <p:sldId id="598" r:id="rId8"/>
    <p:sldId id="505" r:id="rId9"/>
    <p:sldId id="601" r:id="rId10"/>
    <p:sldId id="605" r:id="rId11"/>
    <p:sldId id="604" r:id="rId12"/>
    <p:sldId id="607" r:id="rId13"/>
    <p:sldId id="606" r:id="rId14"/>
    <p:sldId id="609" r:id="rId15"/>
    <p:sldId id="611" r:id="rId16"/>
    <p:sldId id="616" r:id="rId17"/>
    <p:sldId id="608" r:id="rId18"/>
    <p:sldId id="610" r:id="rId19"/>
    <p:sldId id="613" r:id="rId20"/>
    <p:sldId id="617" r:id="rId21"/>
    <p:sldId id="612" r:id="rId22"/>
    <p:sldId id="614" r:id="rId23"/>
    <p:sldId id="615" r:id="rId24"/>
    <p:sldId id="600" r:id="rId25"/>
    <p:sldId id="602" r:id="rId26"/>
    <p:sldId id="591" r:id="rId27"/>
    <p:sldId id="574" r:id="rId28"/>
  </p:sldIdLst>
  <p:sldSz cx="9144000" cy="6858000" type="screen4x3"/>
  <p:notesSz cx="6889750" cy="10018713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56" userDrawn="1">
          <p15:clr>
            <a:srgbClr val="A4A3A4"/>
          </p15:clr>
        </p15:guide>
        <p15:guide id="4" pos="217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 Horn" initials="IH" lastIdx="1" clrIdx="0">
    <p:extLst>
      <p:ext uri="{19B8F6BF-5375-455C-9EA6-DF929625EA0E}">
        <p15:presenceInfo xmlns:p15="http://schemas.microsoft.com/office/powerpoint/2012/main" userId="Inge Hor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3B"/>
    <a:srgbClr val="FFFF99"/>
    <a:srgbClr val="2779D3"/>
    <a:srgbClr val="8EC45C"/>
    <a:srgbClr val="337DAF"/>
    <a:srgbClr val="0099CC"/>
    <a:srgbClr val="000000"/>
    <a:srgbClr val="E48C0A"/>
    <a:srgbClr val="C75F09"/>
    <a:srgbClr val="9F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8" autoAdjust="0"/>
    <p:restoredTop sz="92540" autoAdjust="0"/>
  </p:normalViewPr>
  <p:slideViewPr>
    <p:cSldViewPr>
      <p:cViewPr varScale="1">
        <p:scale>
          <a:sx n="147" d="100"/>
          <a:sy n="147" d="100"/>
        </p:scale>
        <p:origin x="163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0" y="-90"/>
      </p:cViewPr>
      <p:guideLst>
        <p:guide orient="horz" pos="3126"/>
        <p:guide pos="2142"/>
        <p:guide orient="horz" pos="3156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6309" cy="501498"/>
          </a:xfrm>
          <a:prstGeom prst="rect">
            <a:avLst/>
          </a:prstGeom>
        </p:spPr>
        <p:txBody>
          <a:bodyPr vert="horz" lIns="92394" tIns="46198" rIns="92394" bIns="46198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836" y="1"/>
            <a:ext cx="2986309" cy="501498"/>
          </a:xfrm>
          <a:prstGeom prst="rect">
            <a:avLst/>
          </a:prstGeom>
        </p:spPr>
        <p:txBody>
          <a:bodyPr vert="horz" lIns="92394" tIns="46198" rIns="92394" bIns="46198" rtlCol="0"/>
          <a:lstStyle>
            <a:lvl1pPr algn="r">
              <a:defRPr sz="1200"/>
            </a:lvl1pPr>
          </a:lstStyle>
          <a:p>
            <a:fld id="{FEA9C623-23EA-4888-9926-25534CE79054}" type="datetimeFigureOut">
              <a:rPr lang="de-DE" smtClean="0"/>
              <a:pPr/>
              <a:t>20.05.2021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515617"/>
            <a:ext cx="2986309" cy="501496"/>
          </a:xfrm>
          <a:prstGeom prst="rect">
            <a:avLst/>
          </a:prstGeom>
        </p:spPr>
        <p:txBody>
          <a:bodyPr vert="horz" lIns="92394" tIns="46198" rIns="92394" bIns="46198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836" y="9515617"/>
            <a:ext cx="2986309" cy="501496"/>
          </a:xfrm>
          <a:prstGeom prst="rect">
            <a:avLst/>
          </a:prstGeom>
        </p:spPr>
        <p:txBody>
          <a:bodyPr vert="horz" lIns="92394" tIns="46198" rIns="92394" bIns="46198" rtlCol="0" anchor="b"/>
          <a:lstStyle>
            <a:lvl1pPr algn="r">
              <a:defRPr sz="1200"/>
            </a:lvl1pPr>
          </a:lstStyle>
          <a:p>
            <a:fld id="{0F49ADCE-37F1-4EC9-B04F-8C3313F882A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44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85558" cy="500936"/>
          </a:xfrm>
          <a:prstGeom prst="rect">
            <a:avLst/>
          </a:prstGeom>
        </p:spPr>
        <p:txBody>
          <a:bodyPr vert="horz" lIns="92394" tIns="46198" rIns="92394" bIns="46198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602" y="2"/>
            <a:ext cx="2985558" cy="500936"/>
          </a:xfrm>
          <a:prstGeom prst="rect">
            <a:avLst/>
          </a:prstGeom>
        </p:spPr>
        <p:txBody>
          <a:bodyPr vert="horz" lIns="92394" tIns="46198" rIns="92394" bIns="46198" rtlCol="0"/>
          <a:lstStyle>
            <a:lvl1pPr algn="r">
              <a:defRPr sz="1200"/>
            </a:lvl1pPr>
          </a:lstStyle>
          <a:p>
            <a:fld id="{E6E135E1-4FCE-46E8-85A5-DA5F59CE570B}" type="datetimeFigureOut">
              <a:rPr lang="de-DE" smtClean="0"/>
              <a:pPr/>
              <a:t>20.05.2021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4" tIns="46198" rIns="92394" bIns="4619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6" y="4758892"/>
            <a:ext cx="5511800" cy="4508422"/>
          </a:xfrm>
          <a:prstGeom prst="rect">
            <a:avLst/>
          </a:prstGeom>
        </p:spPr>
        <p:txBody>
          <a:bodyPr vert="horz" lIns="92394" tIns="46198" rIns="92394" bIns="46198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516043"/>
            <a:ext cx="2985558" cy="500936"/>
          </a:xfrm>
          <a:prstGeom prst="rect">
            <a:avLst/>
          </a:prstGeom>
        </p:spPr>
        <p:txBody>
          <a:bodyPr vert="horz" lIns="92394" tIns="46198" rIns="92394" bIns="46198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602" y="9516043"/>
            <a:ext cx="2985558" cy="500936"/>
          </a:xfrm>
          <a:prstGeom prst="rect">
            <a:avLst/>
          </a:prstGeom>
        </p:spPr>
        <p:txBody>
          <a:bodyPr vert="horz" lIns="92394" tIns="46198" rIns="92394" bIns="46198" rtlCol="0" anchor="b"/>
          <a:lstStyle>
            <a:lvl1pPr algn="r">
              <a:defRPr sz="1200"/>
            </a:lvl1pPr>
          </a:lstStyle>
          <a:p>
            <a:fld id="{996BE010-8637-49F1-8ABB-EAC936EDE1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17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2003C-49A3-4680-8FE0-340D9013217A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90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36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2003C-49A3-4680-8FE0-340D9013217A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90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3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2003C-49A3-4680-8FE0-340D9013217A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90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25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F82-8D8F-4AF4-A7ED-FA1BAAFD59E7}" type="datetimeFigureOut">
              <a:rPr lang="de-DE" smtClean="0"/>
              <a:t>20.05.2021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BD8D-D34F-4F78-B903-5ED3E76441C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664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F82-8D8F-4AF4-A7ED-FA1BAAFD59E7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BD8D-D34F-4F78-B903-5ED3E7644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85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F82-8D8F-4AF4-A7ED-FA1BAAFD59E7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BD8D-D34F-4F78-B903-5ED3E7644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85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F82-8D8F-4AF4-A7ED-FA1BAAFD59E7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BD8D-D34F-4F78-B903-5ED3E7644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141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F82-8D8F-4AF4-A7ED-FA1BAAFD59E7}" type="datetimeFigureOut">
              <a:rPr lang="de-DE" smtClean="0"/>
              <a:t>20.05.2021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BD8D-D34F-4F78-B903-5ED3E7644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096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664BC08-1943-41D3-9943-88544CB13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523" y="6309320"/>
            <a:ext cx="598085" cy="468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9B0CD-6B49-4103-AB4D-C45A66B7AAA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9E39C1F-378D-4497-899F-DF0C60222B32}"/>
              </a:ext>
            </a:extLst>
          </p:cNvPr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" descr="C:\Users\Horn\Documents\BÜRO_ALLG\ÖFFENTLICHKEITSARBEIT\KLIP\LOGOS\Logo_HORNprojekt_2c.png">
            <a:extLst>
              <a:ext uri="{FF2B5EF4-FFF2-40B4-BE49-F238E27FC236}">
                <a16:creationId xmlns:a16="http://schemas.microsoft.com/office/drawing/2014/main" id="{BB9D4A5C-F366-4882-BD65-442BDDFCF3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09320"/>
            <a:ext cx="1050533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noFill/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Klausur Gemeinderat Weissach 28.09.2019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3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2DBB1-5031-41EB-A789-782C52582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5C9C31-F9A2-4E6E-8051-A190C575F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88445D-B628-463F-9E62-8612D01B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892-D14E-456C-9915-560C2220311B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6BAFD6-D77F-455B-AF10-AD0C4F4A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D8E609-90F2-4F5A-AE26-E70F1C8D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2A17-09E0-43E9-BE0B-23DF47DC3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84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1F3C9-A356-490C-BE8F-BA5E2A86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37777-92F9-4AC0-A6A3-CA24FBE3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8638BB-5F14-4E81-AC29-349F901B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892-D14E-456C-9915-560C2220311B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1534F1-4CD7-4BB6-BEE7-632FEBB2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5CECBD-44C3-4BD8-B939-F07C45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2A17-09E0-43E9-BE0B-23DF47DC3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870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963B-874D-4964-85EA-19EF627E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17D314-DABC-4A65-98CF-DB6056D4D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6CB77F-FE7F-4638-B437-8550E06A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892-D14E-456C-9915-560C2220311B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8BB23D-C0F5-47A2-90FB-D59CC00C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14FBD8-6116-40BF-97A5-0ECCEA3A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2A17-09E0-43E9-BE0B-23DF47DC3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47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EA922-85BF-437D-959D-7FD626EE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B2B3A6-31F7-4C71-BA08-F5815F4E3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2EC920-F31A-4FDC-B377-54DF5F5F0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E74F08-8C8C-48C2-A2E8-A7940F75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892-D14E-456C-9915-560C2220311B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C612F7-0919-4CEE-8A01-D521D5EB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8B2B89-9C62-407C-AD31-E2F96254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2A17-09E0-43E9-BE0B-23DF47DC3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411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D110C-8474-48C3-8BA8-D4DD0BB1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727BE2-5C0B-4162-B6E9-7BBFA8320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F83033-6A45-4C24-8411-795F4A84A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0C3050-8537-410F-8C6B-97172EA00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BA15C3C-783E-4A89-B707-3513F093C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B21C71D-E0CD-4B0B-8F00-265914A0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892-D14E-456C-9915-560C2220311B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B10CD97-61CC-4210-AC4A-19D1F88D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65EACD4-B684-46B1-B9FD-D21AB6D0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2A17-09E0-43E9-BE0B-23DF47DC3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11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F82-8D8F-4AF4-A7ED-FA1BAAFD59E7}" type="datetimeFigureOut">
              <a:rPr lang="de-DE" smtClean="0"/>
              <a:t>20.05.2021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BD8D-D34F-4F78-B903-5ED3E76441C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990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05638-989C-44D0-A810-F90CD43E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B33E57-6A3B-4B2D-BB00-760C1059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892-D14E-456C-9915-560C2220311B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0596AC-0A5F-4F7D-B45D-03A4141E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F087F9-C07C-4FFB-95BD-94A4FFD1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2A17-09E0-43E9-BE0B-23DF47DC3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08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8E2D2E-49D1-4366-86FE-4E5F47A8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892-D14E-456C-9915-560C2220311B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F7B721-EA96-43DD-BBDA-0ECF5D25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BAC6D9-52A6-48F6-B187-43D6FF6E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2A17-09E0-43E9-BE0B-23DF47DC3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702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52F75-A7EB-47AF-966B-9BCD5E34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B80199-0699-4D77-B7C3-AAEB42637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1590D5-FCF6-4647-97E2-DEA031FD3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92E81C-5775-47FD-8585-716B5C29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892-D14E-456C-9915-560C2220311B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F5959B-A171-43A9-BC6C-2B48FC3A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916D09-5E48-4457-9BEF-305E3358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2A17-09E0-43E9-BE0B-23DF47DC3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875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FCD8C-496D-4E20-B055-21D7F42B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939A2D8-BD4E-4C18-96E5-5EA9DAF1C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AFBF29-28FD-4E35-9679-6AFBC3104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8FD04E-FDEC-4FCC-B708-F7A3DEB5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892-D14E-456C-9915-560C2220311B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8F65AA-9124-42CC-BAA1-A6867C6D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7AFBD1-B193-47EC-93CA-C7639AAC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2A17-09E0-43E9-BE0B-23DF47DC3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764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B789F-AC1E-441D-9D4A-4D416342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22F8E4-B133-4D63-8920-1BBACF766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A8999E-D28E-45BC-9D91-76BC2840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892-D14E-456C-9915-560C2220311B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289D40-51BC-4EE4-8FE6-B2A9A07F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1268F4-5459-4CF6-BDA1-EE074303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2A17-09E0-43E9-BE0B-23DF47DC3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682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8F0BACF-2E20-41C0-ABB1-DCA81B750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0FD293-EED1-4020-B36E-8C3EAEB10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3C50C8-2EC9-4332-8965-3AA69EA6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892-D14E-456C-9915-560C2220311B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774B1A-FBDC-47D9-9180-7A421877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27F0EE-CBEF-494B-A066-D8453401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2A17-09E0-43E9-BE0B-23DF47DC3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65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664BC08-1943-41D3-9943-88544CB13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523" y="6309320"/>
            <a:ext cx="598085" cy="468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9B0CD-6B49-4103-AB4D-C45A66B7AAA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9E39C1F-378D-4497-899F-DF0C60222B32}"/>
              </a:ext>
            </a:extLst>
          </p:cNvPr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" descr="C:\Users\Horn\Documents\BÜRO_ALLG\ÖFFENTLICHKEITSARBEIT\KLIP\LOGOS\Logo_HORNprojekt_2c.png">
            <a:extLst>
              <a:ext uri="{FF2B5EF4-FFF2-40B4-BE49-F238E27FC236}">
                <a16:creationId xmlns:a16="http://schemas.microsoft.com/office/drawing/2014/main" id="{BB9D4A5C-F366-4882-BD65-442BDDFCF3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09320"/>
            <a:ext cx="1050533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noFill/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Klausur Gemeinderat Weissach 28.09.2019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16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9B0CD-6B49-4103-AB4D-C45A66B7AAA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9E39C1F-378D-4497-899F-DF0C60222B32}"/>
              </a:ext>
            </a:extLst>
          </p:cNvPr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" descr="C:\Users\Horn\Documents\BÜRO_ALLG\ÖFFENTLICHKEITSARBEIT\KLIP\LOGOS\Logo_HORNprojekt_2c.png">
            <a:extLst>
              <a:ext uri="{FF2B5EF4-FFF2-40B4-BE49-F238E27FC236}">
                <a16:creationId xmlns:a16="http://schemas.microsoft.com/office/drawing/2014/main" id="{BB9D4A5C-F366-4882-BD65-442BDDFCF3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543" y="6381328"/>
            <a:ext cx="8889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412203"/>
            <a:ext cx="2895600" cy="365125"/>
          </a:xfrm>
          <a:noFill/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Gemeinderat Burgstetten 21.05.2021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08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AC5BF-78B6-4040-9A6D-EC0380F0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AE390C-1423-44E4-9271-C1F2C22A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1B042F-0CEB-4378-ADE6-92B9AB908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Klausur - Gemeinderat Weil der Stadt - 15.11.2016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9C8FFB-F3E3-4738-80BA-9292E6A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20726-CCCC-4FAA-A087-E98DF7B8043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764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33A92-ED41-41C2-B0D8-6A5EC70A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685402-26C9-4DD8-94B1-FD222076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B36E23-FBE6-4F80-A98A-2782E67F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Klausur - Gemeinderat Weil der Stadt - 15.11.2016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712D4D-687E-4447-B305-85E7D23F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20726-CCCC-4FAA-A087-E98DF7B8043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31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F82-8D8F-4AF4-A7ED-FA1BAAFD59E7}" type="datetimeFigureOut">
              <a:rPr lang="de-DE" smtClean="0"/>
              <a:t>20.05.2021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BD8D-D34F-4F78-B903-5ED3E76441C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29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F82-8D8F-4AF4-A7ED-FA1BAAFD59E7}" type="datetimeFigureOut">
              <a:rPr lang="de-DE" smtClean="0"/>
              <a:t>20.05.2021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BD8D-D34F-4F78-B903-5ED3E76441C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14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F82-8D8F-4AF4-A7ED-FA1BAAFD59E7}" type="datetimeFigureOut">
              <a:rPr lang="de-DE" smtClean="0"/>
              <a:t>20.05.2021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BD8D-D34F-4F78-B903-5ED3E76441C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69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F82-8D8F-4AF4-A7ED-FA1BAAFD59E7}" type="datetimeFigureOut">
              <a:rPr lang="de-DE" smtClean="0"/>
              <a:t>20.05.2021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BD8D-D34F-4F78-B903-5ED3E76441C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124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F82-8D8F-4AF4-A7ED-FA1BAAFD59E7}" type="datetimeFigureOut">
              <a:rPr lang="de-DE" smtClean="0"/>
              <a:t>20.05.2021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9384"/>
            <a:ext cx="1319335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ußzeilenplatzhalter 2"/>
          <p:cNvSpPr txBox="1">
            <a:spLocks/>
          </p:cNvSpPr>
          <p:nvPr userDrawn="1"/>
        </p:nvSpPr>
        <p:spPr>
          <a:xfrm>
            <a:off x="2123728" y="6453336"/>
            <a:ext cx="4896544" cy="3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Schachenmayr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-Areal 30.11.2018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56" y="6165304"/>
            <a:ext cx="864000" cy="63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39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F82-8D8F-4AF4-A7ED-FA1BAAFD59E7}" type="datetimeFigureOut">
              <a:rPr lang="de-DE" smtClean="0"/>
              <a:t>20.05.2021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e-DE" dirty="0"/>
          </a:p>
        </p:txBody>
      </p:sp>
      <p:sp>
        <p:nvSpPr>
          <p:cNvPr id="6" name="Fußzeilenplatzhalter 2"/>
          <p:cNvSpPr txBox="1">
            <a:spLocks/>
          </p:cNvSpPr>
          <p:nvPr userDrawn="1"/>
        </p:nvSpPr>
        <p:spPr>
          <a:xfrm>
            <a:off x="3059832" y="6453336"/>
            <a:ext cx="3888432" cy="3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F82-8D8F-4AF4-A7ED-FA1BAAFD59E7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BD8D-D34F-4F78-B903-5ED3E7644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05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5F82-8D8F-4AF4-A7ED-FA1BAAFD59E7}" type="datetimeFigureOut">
              <a:rPr lang="de-DE" smtClean="0"/>
              <a:t>20.05.2021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CBD8D-D34F-4F78-B903-5ED3E76441C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31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5" r:id="rId8"/>
    <p:sldLayoutId id="2147483990" r:id="rId9"/>
    <p:sldLayoutId id="2147483991" r:id="rId10"/>
    <p:sldLayoutId id="2147483992" r:id="rId11"/>
    <p:sldLayoutId id="2147483993" r:id="rId12"/>
    <p:sldLayoutId id="214748399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Klausur - Gemeinderat Weil der Stadt - 15.11.2016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20726-CCCC-4FAA-A087-E98DF7B8043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9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F9E802-ECD4-4B88-8C4A-022A66A4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7CCB91-A010-4136-82BE-031BB2D5C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186834-DAB4-42E4-878F-CAACB2BA3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2892-D14E-456C-9915-560C2220311B}" type="datetimeFigureOut">
              <a:rPr lang="de-DE" smtClean="0"/>
              <a:t>20.05.2021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B0A810-7C11-482C-8A1E-D6AC03DAA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BE249D-37D3-4812-A843-26756C91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2A17-09E0-43E9-BE0B-23DF47DC3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11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Klausur - Gemeinderat Weil der Stadt - 15.11.2016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20726-CCCC-4FAA-A087-E98DF7B8043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49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25" r:id="rId2"/>
    <p:sldLayoutId id="2147484027" r:id="rId3"/>
    <p:sldLayoutId id="2147484026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ticsatsurrey.ideasoneurope.eu/2018/05/17/stasis-and-progres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creativecommons.org/licenses/by-nc-sa/3.0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svgsilh.com/image/1829459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politicsatsurrey.ideasoneurope.eu/2018/05/17/stasis-and-progress/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ticsatsurrey.ideasoneurope.eu/2018/05/17/stasis-and-progress/" TargetMode="External"/><Relationship Id="rId7" Type="http://schemas.openxmlformats.org/officeDocument/2006/relationships/hyperlink" Target="https://pixabay.com/en/question-help-question-mark-39818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politicsatsurrey.ideasoneurope.eu/2018/05/17/stasis-and-progress/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politicsatsurrey.ideasoneurope.eu/2018/05/17/stasis-and-progress/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61AAEBE3-F3B6-4886-89EC-9E167076813A}"/>
              </a:ext>
            </a:extLst>
          </p:cNvPr>
          <p:cNvSpPr/>
          <p:nvPr/>
        </p:nvSpPr>
        <p:spPr>
          <a:xfrm rot="17700000">
            <a:off x="1817385" y="4046623"/>
            <a:ext cx="815330" cy="38019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E78F378-F89D-46F8-8B64-92847731E4BF}"/>
              </a:ext>
            </a:extLst>
          </p:cNvPr>
          <p:cNvSpPr/>
          <p:nvPr/>
        </p:nvSpPr>
        <p:spPr>
          <a:xfrm rot="17700000">
            <a:off x="4118930" y="4173746"/>
            <a:ext cx="1251579" cy="6034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6E370C-6795-4651-83B2-1613A18FE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49"/>
          <a:stretch/>
        </p:blipFill>
        <p:spPr>
          <a:xfrm>
            <a:off x="-1" y="857250"/>
            <a:ext cx="9144001" cy="51435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2CDF8976-27E6-40F6-A184-65462F233CE8}"/>
              </a:ext>
            </a:extLst>
          </p:cNvPr>
          <p:cNvSpPr txBox="1"/>
          <p:nvPr/>
        </p:nvSpPr>
        <p:spPr>
          <a:xfrm>
            <a:off x="0" y="854909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Bürgerwerkstatt Baugebiet Brühl VI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EECD3AD-5F80-4B2E-BBCB-CF62098692C6}"/>
              </a:ext>
            </a:extLst>
          </p:cNvPr>
          <p:cNvSpPr txBox="1"/>
          <p:nvPr/>
        </p:nvSpPr>
        <p:spPr>
          <a:xfrm>
            <a:off x="-1" y="2204864"/>
            <a:ext cx="9144001" cy="3186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ERGEBNISSE</a:t>
            </a:r>
          </a:p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PRÄSENTATION IM GEMEINDERAT BURGSTETTEN</a:t>
            </a:r>
          </a:p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21.05.2021</a:t>
            </a:r>
          </a:p>
        </p:txBody>
      </p:sp>
    </p:spTree>
    <p:extLst>
      <p:ext uri="{BB962C8B-B14F-4D97-AF65-F5344CB8AC3E}">
        <p14:creationId xmlns:p14="http://schemas.microsoft.com/office/powerpoint/2010/main" val="165758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179512" y="116632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Mobilität</a:t>
            </a:r>
            <a:r>
              <a:rPr lang="de-DE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Infrastruktur</a:t>
            </a:r>
            <a:endParaRPr kumimoji="0" lang="de-DE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41F9838-047F-479A-843B-7E674E0BDFC1}"/>
              </a:ext>
            </a:extLst>
          </p:cNvPr>
          <p:cNvSpPr/>
          <p:nvPr/>
        </p:nvSpPr>
        <p:spPr>
          <a:xfrm>
            <a:off x="251520" y="692696"/>
            <a:ext cx="8424936" cy="606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DE" b="1" dirty="0">
                <a:solidFill>
                  <a:srgbClr val="277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Ihnen bei der Anbindung des neuen Wohngebiets an den Bestand besonders wichtig (z. B. direkte Anbindung an den Ort, d. h. kurze Wege und / oder andere Aspekte)?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direkte Anbindung an den Ort; keine Abgrenzung des Individualverkehrs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kurze Wege, es soll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ein Ort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bleiben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Verbindung in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beide Richtungen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Fußgänger, Radfahrer und PKWs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wenig wie möglich neue Erschließungsstraßen (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Kosten / Umweltschutz)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gesamtheitliche Betrachtung aller Zufahrtsstraßen 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Sicherheit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985838" lvl="2" indent="-180975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Kinder in den Bestandsstraßen</a:t>
            </a:r>
          </a:p>
          <a:p>
            <a:pPr marL="985838" lvl="2" indent="-180975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Verkehrssicherheit, Verkehrsberuhigung, Temporeduzierungen, Schrittgeschwindigkeit</a:t>
            </a:r>
          </a:p>
          <a:p>
            <a:pPr marL="985838" lvl="2" indent="-180975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Sichere und gute Verbindungen für Fußgänger und Radfahrer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guter Lärmschutz, keine zusätzliche Belastung durch Verkehrslärm (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insbesondere in der Straße „Im Brühl“)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Belange der bisherigen Anwohner*innen sollen bestmöglich berücksichtigt werden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zusätzliche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dritte Anbindung (an die Kreisstraße)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prüfen</a:t>
            </a:r>
          </a:p>
        </p:txBody>
      </p:sp>
    </p:spTree>
    <p:extLst>
      <p:ext uri="{BB962C8B-B14F-4D97-AF65-F5344CB8AC3E}">
        <p14:creationId xmlns:p14="http://schemas.microsoft.com/office/powerpoint/2010/main" val="424904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41F9838-047F-479A-843B-7E674E0BDFC1}"/>
              </a:ext>
            </a:extLst>
          </p:cNvPr>
          <p:cNvSpPr/>
          <p:nvPr/>
        </p:nvSpPr>
        <p:spPr>
          <a:xfrm>
            <a:off x="323528" y="915685"/>
            <a:ext cx="8424936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77BC1E0-7463-48F7-928E-5BD6C14BC1D7}"/>
              </a:ext>
            </a:extLst>
          </p:cNvPr>
          <p:cNvSpPr/>
          <p:nvPr/>
        </p:nvSpPr>
        <p:spPr>
          <a:xfrm>
            <a:off x="323528" y="795794"/>
            <a:ext cx="8496944" cy="485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b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 sollen die Straßen innerhalb des Neubaugebiets gestaltet werden?</a:t>
            </a:r>
            <a:endParaRPr lang="de-DE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großzügig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breit genug für den Begegnungsverkehr, beidseitige Gehwege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vorgesehene Wohnwege beibehalten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verkehrsberuhigte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Gestaltung, evtl. Spielstraßen 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Belange der Fußgänger und Radfahrer berücksichtigen, evtl. Gleichberechtigung von Autofahrern – Fußgängern -Radfahrern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ausreichende (öffentliche) </a:t>
            </a: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Parkierungsflächen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Besucher (aber auch: 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Parken entlang der Straßen verhindern, nur wenige Stellplätze anbieten)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keine Einbahnregelung  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Brühlwiesen über Kinderspielplatz und die Straße „Im Brühl“ als Fahrrad- und Fußwegeanbindung in die Ortsmitte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keine gepflasterten Straßen, keine Schwellen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</a:rPr>
              <a:t>attraktive Begrünung 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entlang den Straßen </a:t>
            </a:r>
            <a:endParaRPr lang="de-DE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D36C9BC-D596-46FB-A938-57E3342E7DB0}"/>
              </a:ext>
            </a:extLst>
          </p:cNvPr>
          <p:cNvSpPr txBox="1"/>
          <p:nvPr/>
        </p:nvSpPr>
        <p:spPr>
          <a:xfrm>
            <a:off x="179512" y="116632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Mobilität</a:t>
            </a:r>
            <a:r>
              <a:rPr lang="de-DE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Infrastruktur</a:t>
            </a:r>
            <a:endParaRPr kumimoji="0" lang="de-DE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9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41F9838-047F-479A-843B-7E674E0BDFC1}"/>
              </a:ext>
            </a:extLst>
          </p:cNvPr>
          <p:cNvSpPr/>
          <p:nvPr/>
        </p:nvSpPr>
        <p:spPr>
          <a:xfrm>
            <a:off x="323528" y="915685"/>
            <a:ext cx="8424936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77BC1E0-7463-48F7-928E-5BD6C14BC1D7}"/>
              </a:ext>
            </a:extLst>
          </p:cNvPr>
          <p:cNvSpPr/>
          <p:nvPr/>
        </p:nvSpPr>
        <p:spPr>
          <a:xfrm>
            <a:off x="323528" y="795794"/>
            <a:ext cx="8064896" cy="522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277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beurteilen Sie die verkehrsberuhigte Quartiersmitte?</a:t>
            </a:r>
            <a:endParaRPr lang="de-DE" dirty="0">
              <a:solidFill>
                <a:srgbClr val="277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sehr, sehr gute Idee mit Grünflächen zum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Aufenthalt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Spielmöglichkeit </a:t>
            </a:r>
          </a:p>
          <a:p>
            <a:pPr marL="285750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ganze Baugebiet sollte verkehrsberuhigt sein, evtl. autofrei </a:t>
            </a:r>
          </a:p>
          <a:p>
            <a:pPr marL="285750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keine Gefährdung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Kinder durch Spielstraßen und Stellplätze</a:t>
            </a:r>
          </a:p>
          <a:p>
            <a:pPr marL="285750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nicht zu großzügig, eher kleine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Begegnungszone</a:t>
            </a:r>
          </a:p>
          <a:p>
            <a:pPr marL="285750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einspurige Verkehrsführung nicht als Einbahnstraße, sondern aus beiden Richtungen anfahrbar (funktioniert super!).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lvl="1"/>
            <a:r>
              <a:rPr lang="de-DE" dirty="0">
                <a:solidFill>
                  <a:srgbClr val="277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 auch:</a:t>
            </a:r>
          </a:p>
          <a:p>
            <a:pPr marL="265113" lvl="1">
              <a:lnSpc>
                <a:spcPct val="125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Gute Idee, die vermutlich aber so nie genutzt werden wird. Andere ähnliche Flächen in Burgstetten sind keine Anziehungspunkte und werden nicht angenommen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endParaRPr lang="de-DE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2DB701-5E09-4313-AC95-F30D8C37D2A7}"/>
              </a:ext>
            </a:extLst>
          </p:cNvPr>
          <p:cNvSpPr txBox="1"/>
          <p:nvPr/>
        </p:nvSpPr>
        <p:spPr>
          <a:xfrm>
            <a:off x="305936" y="116632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Mobilität</a:t>
            </a:r>
            <a:r>
              <a:rPr lang="de-DE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Infrastruktur</a:t>
            </a:r>
            <a:endParaRPr kumimoji="0" lang="de-DE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9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179512" y="149151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Fazit Mobilität und Infrastruktur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5EE7F3-8356-4617-8810-7859BBB18A63}"/>
              </a:ext>
            </a:extLst>
          </p:cNvPr>
          <p:cNvSpPr/>
          <p:nvPr/>
        </p:nvSpPr>
        <p:spPr>
          <a:xfrm>
            <a:off x="0" y="1196752"/>
            <a:ext cx="9144000" cy="518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4AAD1D6-6D1E-4D6F-A0E2-B87CF8A6D130}"/>
              </a:ext>
            </a:extLst>
          </p:cNvPr>
          <p:cNvSpPr/>
          <p:nvPr/>
        </p:nvSpPr>
        <p:spPr>
          <a:xfrm>
            <a:off x="251520" y="1196752"/>
            <a:ext cx="8820472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Gesamtheitliche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Betrachtung der Zufahrtsstraßen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Direkte Anbindung 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den Ort für alle Verkehrsteilnehmer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Verkehrs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sicherheit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 der Planung beachten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guten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Lärmschutz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sicherstellen</a:t>
            </a:r>
            <a:endParaRPr kumimoji="0" lang="de-DE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zusätzliche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dritte Anbindung (an die Kreisstraße)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prüfen</a:t>
            </a:r>
          </a:p>
          <a:p>
            <a:pPr lvl="0">
              <a:lnSpc>
                <a:spcPct val="150000"/>
              </a:lnSpc>
            </a:pPr>
            <a:endParaRPr lang="de-DE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verkehrsberuhigte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Gestaltung und Wohnwege beibehalten, evtl. Spielstraßen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Belange der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Fußgänger und Radfahrer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berücksichtigen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attraktive Begrünung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Quartiersplatz als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Ort der Begegnung und Kommunikation für Alle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nicht zu groß!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2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449952" y="116632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Gelbe Karte beim Thema Grün?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1AF695-8877-48F6-8432-F81E24A24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2" y="2860228"/>
            <a:ext cx="7308304" cy="151911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37050EE-01FF-46F0-9707-E00F7091C52F}"/>
              </a:ext>
            </a:extLst>
          </p:cNvPr>
          <p:cNvSpPr/>
          <p:nvPr/>
        </p:nvSpPr>
        <p:spPr>
          <a:xfrm>
            <a:off x="539552" y="1077887"/>
            <a:ext cx="8280920" cy="7364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b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Möchten Sie das Thema Grün noch behandeln?</a:t>
            </a:r>
            <a:endParaRPr lang="de-DE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71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E1027A1-EDF1-4BC1-B1BD-52F398912BFA}"/>
              </a:ext>
            </a:extLst>
          </p:cNvPr>
          <p:cNvSpPr/>
          <p:nvPr/>
        </p:nvSpPr>
        <p:spPr>
          <a:xfrm>
            <a:off x="323528" y="1791464"/>
            <a:ext cx="7920880" cy="343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b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Welche Angebote wünschen Sie sich im Grünzug, d. h. in den „Brühlwiesen“?</a:t>
            </a:r>
            <a:endParaRPr lang="de-DE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Matschplatz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einen gepflegten Grünzugbereich für Spaziergänge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vielfältige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Bepflanzung (u. a. Streuobst)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Sitzgelegenheiten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Bewegungsangebote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alle Generationen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Anbindung an die Wanderwege im Nordwesten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grüne Lunge „Brühlwiesen“ 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fortsetzen und auf Platz verzichten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Pflegeaufwand sollte berücksichtigt werden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61F43AC-BEC3-4E3B-9869-F6DC3AB9B2E7}"/>
              </a:ext>
            </a:extLst>
          </p:cNvPr>
          <p:cNvSpPr txBox="1"/>
          <p:nvPr/>
        </p:nvSpPr>
        <p:spPr>
          <a:xfrm>
            <a:off x="305936" y="116632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Grün- und Freiflächen</a:t>
            </a:r>
          </a:p>
        </p:txBody>
      </p:sp>
    </p:spTree>
    <p:extLst>
      <p:ext uri="{BB962C8B-B14F-4D97-AF65-F5344CB8AC3E}">
        <p14:creationId xmlns:p14="http://schemas.microsoft.com/office/powerpoint/2010/main" val="267951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233928" y="116632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Grün- und Freiflächen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41AF2CB-10E8-4F4F-84A7-22908C50C939}"/>
              </a:ext>
            </a:extLst>
          </p:cNvPr>
          <p:cNvSpPr/>
          <p:nvPr/>
        </p:nvSpPr>
        <p:spPr>
          <a:xfrm>
            <a:off x="323528" y="1052736"/>
            <a:ext cx="8496944" cy="5113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b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Was halten Sie von den bisherigen Ansätzen zur Ökologie wie Dachbegrünung, offene Regenwasserrinne bzw. Retentionsterrassen, Solarthermie / Photovoltaik? Fehlt was? Wollen Sie uns hier weitere Vorschläge mit auf den Weg geben?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Ansätze zur </a:t>
            </a: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</a:rPr>
              <a:t>Retention und zu regenerativen Energien 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grundsätzlich gut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individuelle Konzepte zur Beheizung / Wärmeversorgung ermöglichen</a:t>
            </a:r>
            <a:b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</a:rPr>
              <a:t>( Brennstoffzelle, oberflächennahe Erdkollektoren) 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Wärme aus Abwasserkanal nutzen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Dachbegrünung und Flachdächer passen nicht ins Ortsbild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</a:rPr>
              <a:t>individuelle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 Gestaltung von Dachbegrünung, Solarthermie und Photovoltaik ermöglichen 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Vorrang von </a:t>
            </a: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</a:rPr>
              <a:t>Energiegewinnung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 vor der Dachbegrünung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Erreichung der </a:t>
            </a: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</a:rPr>
              <a:t>Klimaziele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 sollte bei der Abwägung der Festlegungen den Zielrahmen definieren</a:t>
            </a:r>
          </a:p>
        </p:txBody>
      </p:sp>
    </p:spTree>
    <p:extLst>
      <p:ext uri="{BB962C8B-B14F-4D97-AF65-F5344CB8AC3E}">
        <p14:creationId xmlns:p14="http://schemas.microsoft.com/office/powerpoint/2010/main" val="388973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179512" y="149151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Fazit Grün- und Freiflächen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5EE7F3-8356-4617-8810-7859BBB18A63}"/>
              </a:ext>
            </a:extLst>
          </p:cNvPr>
          <p:cNvSpPr/>
          <p:nvPr/>
        </p:nvSpPr>
        <p:spPr>
          <a:xfrm>
            <a:off x="0" y="1916832"/>
            <a:ext cx="9144000" cy="36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tabLst>
                <a:tab pos="4476750" algn="l"/>
              </a:tabLst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4AAD1D6-6D1E-4D6F-A0E2-B87CF8A6D130}"/>
              </a:ext>
            </a:extLst>
          </p:cNvPr>
          <p:cNvSpPr/>
          <p:nvPr/>
        </p:nvSpPr>
        <p:spPr>
          <a:xfrm>
            <a:off x="251520" y="2279675"/>
            <a:ext cx="8820472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vielfältiges Angebot 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den Brühlwiesen mit Sitzmöglichkeiten und Bewegungsangeboten für alle Generationen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vielfältige Bepflanzung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u. a. mit Streuobst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Matschplatz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Ansätze zur </a:t>
            </a: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</a:rPr>
              <a:t>Retention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 grundsätzlich gut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Ansätze zu </a:t>
            </a: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</a:rPr>
              <a:t>regenerativen Energien 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grundsätzlich gut</a:t>
            </a: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179512" y="116632"/>
            <a:ext cx="808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wurde nicht ausreichend angesprochen?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AD2A932-387E-45C0-9F3A-8B1F4D1879FD}"/>
              </a:ext>
            </a:extLst>
          </p:cNvPr>
          <p:cNvSpPr/>
          <p:nvPr/>
        </p:nvSpPr>
        <p:spPr>
          <a:xfrm>
            <a:off x="179512" y="1484784"/>
            <a:ext cx="8424936" cy="488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Energie / Energiekonzept / Infrastruktur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Geplante Infrastruktur / Versorgung mit Medien (z.B. Anschluss ans Glasfasernetz, DSL-Versorgung usw.)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Berücksichtigung des erhöhten Bedarfs bei der Auslegung des Stromnetzes, z. B. durch E-Mobilität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Konzepte zur Energieversorgung wurden noch nicht konkret genug angesprochen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Wird es einen Anschlusszwang geben?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Bauweise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Holzbauweise, Holzsystembauweise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Wiederverwendung des abgeschobenen Mutterbodens, </a:t>
            </a:r>
            <a:b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Verwendung des Bodenaushubs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16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179512" y="116632"/>
            <a:ext cx="808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wurde nicht ausreichend angesprochen?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AD2A932-387E-45C0-9F3A-8B1F4D1879FD}"/>
              </a:ext>
            </a:extLst>
          </p:cNvPr>
          <p:cNvSpPr/>
          <p:nvPr/>
        </p:nvSpPr>
        <p:spPr>
          <a:xfrm>
            <a:off x="251520" y="1484784"/>
            <a:ext cx="8280920" cy="5163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Verkehrliche Erschließung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Alternativen zur Erschließung Richtung Burgstall, um den Verkehr </a:t>
            </a:r>
            <a:b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Ort zu reduzieren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nochmals alle Vor- und Nachteile der Anbindung bedenken, um hier</a:t>
            </a:r>
            <a:b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bestmöglichen Kompromiss für alle Parteien zu finden.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Car-Sharing-Überlegungen im Gesamtkontext, also nicht nur in Bezug</a:t>
            </a:r>
            <a:b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 das Neubaugebiet.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Anbindung an den öffentlichen Nahverkehr (Bushaltestelle) </a:t>
            </a:r>
            <a:b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Bushaltestelle in der Burgstaller Straße ist nicht normgerecht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de-DE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Grundstücke und Grundstücksvergabe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Behandlung der eingeworfenen Grundstücke: Wird es ein Baugebot geben?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Vermutlich ein Thema für die Gemeindeverwaltung / den Gemeinderat: Kriterien für die Grundstücksvergabe, Preise für die Bauplätze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6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A81C8DA8-DAAB-4785-93EB-0EE67D18286D}"/>
              </a:ext>
            </a:extLst>
          </p:cNvPr>
          <p:cNvSpPr/>
          <p:nvPr/>
        </p:nvSpPr>
        <p:spPr>
          <a:xfrm>
            <a:off x="0" y="2172972"/>
            <a:ext cx="9144000" cy="29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0F1DD39-6C75-4119-B40B-ED2DBA43F9FC}"/>
              </a:ext>
            </a:extLst>
          </p:cNvPr>
          <p:cNvSpPr/>
          <p:nvPr/>
        </p:nvSpPr>
        <p:spPr>
          <a:xfrm>
            <a:off x="2225783" y="3259148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B08EDB-D29B-4C33-B86C-0B3F9985E37C}"/>
              </a:ext>
            </a:extLst>
          </p:cNvPr>
          <p:cNvSpPr txBox="1"/>
          <p:nvPr/>
        </p:nvSpPr>
        <p:spPr>
          <a:xfrm>
            <a:off x="2244908" y="2975541"/>
            <a:ext cx="24062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Themenstationen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F7147B5-7209-4429-BE11-C498543F8C1E}"/>
              </a:ext>
            </a:extLst>
          </p:cNvPr>
          <p:cNvSpPr/>
          <p:nvPr/>
        </p:nvSpPr>
        <p:spPr>
          <a:xfrm>
            <a:off x="2980787" y="3281498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9E1FF18-BED0-4CFE-8B37-D197E56B3673}"/>
              </a:ext>
            </a:extLst>
          </p:cNvPr>
          <p:cNvSpPr/>
          <p:nvPr/>
        </p:nvSpPr>
        <p:spPr>
          <a:xfrm>
            <a:off x="3774008" y="3252540"/>
            <a:ext cx="540000" cy="54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Kreis: nicht ausgefüllt 14">
            <a:extLst>
              <a:ext uri="{FF2B5EF4-FFF2-40B4-BE49-F238E27FC236}">
                <a16:creationId xmlns:a16="http://schemas.microsoft.com/office/drawing/2014/main" id="{F50482CF-27B4-4E39-A4A1-FA5167C1A6C3}"/>
              </a:ext>
            </a:extLst>
          </p:cNvPr>
          <p:cNvSpPr>
            <a:spLocks noChangeAspect="1"/>
          </p:cNvSpPr>
          <p:nvPr/>
        </p:nvSpPr>
        <p:spPr>
          <a:xfrm>
            <a:off x="199132" y="2957498"/>
            <a:ext cx="1176413" cy="1188000"/>
          </a:xfrm>
          <a:prstGeom prst="donut">
            <a:avLst>
              <a:gd name="adj" fmla="val 2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646799B-ED78-4502-886D-162E446FE51B}"/>
              </a:ext>
            </a:extLst>
          </p:cNvPr>
          <p:cNvSpPr txBox="1"/>
          <p:nvPr/>
        </p:nvSpPr>
        <p:spPr>
          <a:xfrm>
            <a:off x="66041" y="2387568"/>
            <a:ext cx="203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Bürgerinformation</a:t>
            </a:r>
          </a:p>
          <a:p>
            <a:pPr defTabSz="685800"/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16.04.2021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F50E761-F8C5-4C9F-9B6B-517E88A585D5}"/>
              </a:ext>
            </a:extLst>
          </p:cNvPr>
          <p:cNvGrpSpPr/>
          <p:nvPr/>
        </p:nvGrpSpPr>
        <p:grpSpPr>
          <a:xfrm>
            <a:off x="1903114" y="3799828"/>
            <a:ext cx="518513" cy="844558"/>
            <a:chOff x="979277" y="3295351"/>
            <a:chExt cx="691351" cy="1126077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1AAEBE3-F3B6-4886-89EC-9E167076813A}"/>
                </a:ext>
              </a:extLst>
            </p:cNvPr>
            <p:cNvSpPr/>
            <p:nvPr/>
          </p:nvSpPr>
          <p:spPr>
            <a:xfrm rot="17700000">
              <a:off x="864972" y="3624412"/>
              <a:ext cx="1087107" cy="50692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7A4BB0EF-364A-4167-A13D-5080A1D81721}"/>
                </a:ext>
              </a:extLst>
            </p:cNvPr>
            <p:cNvSpPr txBox="1"/>
            <p:nvPr/>
          </p:nvSpPr>
          <p:spPr>
            <a:xfrm rot="17700000">
              <a:off x="781399" y="3493229"/>
              <a:ext cx="1087107" cy="691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0" rIns="0" bIns="0" numCol="1" spcCol="1270" anchor="ctr" anchorCtr="0">
              <a:noAutofit/>
            </a:bodyPr>
            <a:lstStyle/>
            <a:p>
              <a:pPr algn="r" defTabSz="400050"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Städtebau, Wohnen, Typologien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73EFBC5-9917-4CB7-888A-4A86B8520E3E}"/>
              </a:ext>
            </a:extLst>
          </p:cNvPr>
          <p:cNvGrpSpPr/>
          <p:nvPr/>
        </p:nvGrpSpPr>
        <p:grpSpPr>
          <a:xfrm>
            <a:off x="2608885" y="3789585"/>
            <a:ext cx="1121372" cy="1390937"/>
            <a:chOff x="1378048" y="3022023"/>
            <a:chExt cx="1495163" cy="1854583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5BF06F42-8CAE-41D5-9D52-7837802227E1}"/>
                </a:ext>
              </a:extLst>
            </p:cNvPr>
            <p:cNvSpPr/>
            <p:nvPr/>
          </p:nvSpPr>
          <p:spPr>
            <a:xfrm rot="17700000">
              <a:off x="1763392" y="3738070"/>
              <a:ext cx="1497568" cy="72207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DC01D7E-A7D6-40CC-932F-F44C47700ACE}"/>
                </a:ext>
              </a:extLst>
            </p:cNvPr>
            <p:cNvSpPr txBox="1"/>
            <p:nvPr/>
          </p:nvSpPr>
          <p:spPr>
            <a:xfrm rot="17700000">
              <a:off x="811792" y="3588279"/>
              <a:ext cx="1854583" cy="722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2860" bIns="0" numCol="1" spcCol="1270" anchor="ctr" anchorCtr="0">
              <a:noAutofit/>
            </a:bodyPr>
            <a:lstStyle/>
            <a:p>
              <a:pPr algn="r" defTabSz="400050"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Mobilität, </a:t>
              </a:r>
            </a:p>
            <a:p>
              <a:pPr algn="r" defTabSz="400050"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Infrastruktur</a:t>
              </a:r>
            </a:p>
            <a:p>
              <a:pPr algn="r" defTabSz="400050"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(Energie, Medien…)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3E36B199-7AB6-4509-8EA5-36C1810A75CB}"/>
              </a:ext>
            </a:extLst>
          </p:cNvPr>
          <p:cNvGrpSpPr/>
          <p:nvPr/>
        </p:nvGrpSpPr>
        <p:grpSpPr>
          <a:xfrm>
            <a:off x="3461597" y="3842720"/>
            <a:ext cx="1584854" cy="1400329"/>
            <a:chOff x="1194913" y="3446634"/>
            <a:chExt cx="2113139" cy="1867105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E78F378-F89D-46F8-8B64-92847731E4BF}"/>
                </a:ext>
              </a:extLst>
            </p:cNvPr>
            <p:cNvSpPr/>
            <p:nvPr/>
          </p:nvSpPr>
          <p:spPr>
            <a:xfrm rot="17700000">
              <a:off x="2071357" y="3888002"/>
              <a:ext cx="1668772" cy="8046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41955474-5687-4295-9179-4E44D0F2C09F}"/>
                </a:ext>
              </a:extLst>
            </p:cNvPr>
            <p:cNvSpPr txBox="1"/>
            <p:nvPr/>
          </p:nvSpPr>
          <p:spPr>
            <a:xfrm rot="17700000">
              <a:off x="663670" y="3977877"/>
              <a:ext cx="1867105" cy="804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4765" bIns="0" numCol="1" spcCol="1270" anchor="ctr" anchorCtr="0">
              <a:noAutofit/>
            </a:bodyPr>
            <a:lstStyle/>
            <a:p>
              <a:pPr algn="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Grün- und Freiflächen</a:t>
              </a:r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1E419781-E9D1-415B-9262-304571E9CF8F}"/>
              </a:ext>
            </a:extLst>
          </p:cNvPr>
          <p:cNvSpPr txBox="1"/>
          <p:nvPr/>
        </p:nvSpPr>
        <p:spPr>
          <a:xfrm>
            <a:off x="5992016" y="3157366"/>
            <a:ext cx="16926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Konkretisierung</a:t>
            </a:r>
          </a:p>
          <a:p>
            <a:pPr defTabSz="685800"/>
            <a:r>
              <a:rPr lang="de-DE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städtebaulicher Entwurf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3B213628-412D-4969-A48B-C3A7C63085B7}"/>
              </a:ext>
            </a:extLst>
          </p:cNvPr>
          <p:cNvCxnSpPr>
            <a:cxnSpLocks/>
          </p:cNvCxnSpPr>
          <p:nvPr/>
        </p:nvCxnSpPr>
        <p:spPr>
          <a:xfrm flipV="1">
            <a:off x="0" y="3515005"/>
            <a:ext cx="9144000" cy="37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DE06E7EC-34EB-4423-B449-BD10FE8D9EBB}"/>
              </a:ext>
            </a:extLst>
          </p:cNvPr>
          <p:cNvSpPr txBox="1"/>
          <p:nvPr/>
        </p:nvSpPr>
        <p:spPr>
          <a:xfrm>
            <a:off x="2225783" y="2387568"/>
            <a:ext cx="271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Bürgerwerkstatt </a:t>
            </a:r>
          </a:p>
          <a:p>
            <a:pPr defTabSz="685800"/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05.05.21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CDF8976-27E6-40F6-A184-65462F233CE8}"/>
              </a:ext>
            </a:extLst>
          </p:cNvPr>
          <p:cNvSpPr txBox="1"/>
          <p:nvPr/>
        </p:nvSpPr>
        <p:spPr>
          <a:xfrm>
            <a:off x="230101" y="956509"/>
            <a:ext cx="8017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Bürgerbeteiligung Baugebiet Brühl VI</a:t>
            </a:r>
          </a:p>
        </p:txBody>
      </p:sp>
      <p:sp>
        <p:nvSpPr>
          <p:cNvPr id="35" name="text 1">
            <a:extLst>
              <a:ext uri="{FF2B5EF4-FFF2-40B4-BE49-F238E27FC236}">
                <a16:creationId xmlns:a16="http://schemas.microsoft.com/office/drawing/2014/main" id="{F02FA507-8640-4FD0-90BE-CEA19A3362DD}"/>
              </a:ext>
            </a:extLst>
          </p:cNvPr>
          <p:cNvSpPr txBox="1"/>
          <p:nvPr/>
        </p:nvSpPr>
        <p:spPr>
          <a:xfrm>
            <a:off x="320341" y="1529872"/>
            <a:ext cx="575259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/>
            <a:r>
              <a:rPr lang="de-DE" sz="3400" spc="8" dirty="0">
                <a:solidFill>
                  <a:prstClr val="black"/>
                </a:solidFill>
                <a:latin typeface="Arial"/>
                <a:cs typeface="Arial"/>
              </a:rPr>
              <a:t>Bausteine</a:t>
            </a:r>
            <a:endParaRPr sz="3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Kreis: nicht ausgefüllt 27">
            <a:extLst>
              <a:ext uri="{FF2B5EF4-FFF2-40B4-BE49-F238E27FC236}">
                <a16:creationId xmlns:a16="http://schemas.microsoft.com/office/drawing/2014/main" id="{5249E882-FC8D-40F7-899C-ED38303E76B1}"/>
              </a:ext>
            </a:extLst>
          </p:cNvPr>
          <p:cNvSpPr>
            <a:spLocks noChangeAspect="1"/>
          </p:cNvSpPr>
          <p:nvPr/>
        </p:nvSpPr>
        <p:spPr>
          <a:xfrm>
            <a:off x="7719493" y="3099001"/>
            <a:ext cx="882308" cy="891000"/>
          </a:xfrm>
          <a:prstGeom prst="donut">
            <a:avLst>
              <a:gd name="adj" fmla="val 20000"/>
            </a:avLst>
          </a:prstGeom>
          <a:solidFill>
            <a:srgbClr val="8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E0FAD0A-C13F-4111-AEF2-1B223AA19F52}"/>
              </a:ext>
            </a:extLst>
          </p:cNvPr>
          <p:cNvSpPr txBox="1"/>
          <p:nvPr/>
        </p:nvSpPr>
        <p:spPr>
          <a:xfrm>
            <a:off x="7692545" y="2157306"/>
            <a:ext cx="1583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5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erneute Beteiligung im Bebauungs-planverfahren</a:t>
            </a:r>
          </a:p>
        </p:txBody>
      </p:sp>
      <p:pic>
        <p:nvPicPr>
          <p:cNvPr id="37" name="Grafik 36" descr="Chevron Pfeile">
            <a:extLst>
              <a:ext uri="{FF2B5EF4-FFF2-40B4-BE49-F238E27FC236}">
                <a16:creationId xmlns:a16="http://schemas.microsoft.com/office/drawing/2014/main" id="{23956A92-EA8E-40D3-949E-831F94383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0419" y="3276598"/>
            <a:ext cx="530860" cy="530860"/>
          </a:xfrm>
          <a:prstGeom prst="rect">
            <a:avLst/>
          </a:prstGeom>
        </p:spPr>
      </p:pic>
      <p:pic>
        <p:nvPicPr>
          <p:cNvPr id="38" name="Grafik 37" descr="Chevron Pfeile">
            <a:extLst>
              <a:ext uri="{FF2B5EF4-FFF2-40B4-BE49-F238E27FC236}">
                <a16:creationId xmlns:a16="http://schemas.microsoft.com/office/drawing/2014/main" id="{FA8EB9D1-5A90-48C8-A2A3-92FEDFE7B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4121" y="3268977"/>
            <a:ext cx="530860" cy="53086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D54219D-29AB-46A5-97DA-5D3C8083654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73584" y="3514155"/>
            <a:ext cx="1389352" cy="1389352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76E1A95A-1049-4A09-9E51-ECB135C5A52C}"/>
              </a:ext>
            </a:extLst>
          </p:cNvPr>
          <p:cNvSpPr txBox="1"/>
          <p:nvPr/>
        </p:nvSpPr>
        <p:spPr>
          <a:xfrm>
            <a:off x="4392770" y="2436360"/>
            <a:ext cx="1840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35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zusätzliche Eckpunkte </a:t>
            </a:r>
          </a:p>
          <a:p>
            <a:pPr defTabSz="685800"/>
            <a:r>
              <a:rPr lang="de-DE" sz="135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städtebaulichen Konzept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04EE991-9179-4E02-B645-B4F2B2374F61}"/>
              </a:ext>
            </a:extLst>
          </p:cNvPr>
          <p:cNvCxnSpPr>
            <a:cxnSpLocks/>
          </p:cNvCxnSpPr>
          <p:nvPr/>
        </p:nvCxnSpPr>
        <p:spPr>
          <a:xfrm>
            <a:off x="3175004" y="1796304"/>
            <a:ext cx="0" cy="605262"/>
          </a:xfrm>
          <a:prstGeom prst="straightConnector1">
            <a:avLst/>
          </a:prstGeom>
          <a:ln w="95250">
            <a:solidFill>
              <a:srgbClr val="0000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38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179512" y="116632"/>
            <a:ext cx="808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wurde nicht ausreichend angesprochen?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AD2A932-387E-45C0-9F3A-8B1F4D1879FD}"/>
              </a:ext>
            </a:extLst>
          </p:cNvPr>
          <p:cNvSpPr/>
          <p:nvPr/>
        </p:nvSpPr>
        <p:spPr>
          <a:xfrm>
            <a:off x="179512" y="1671866"/>
            <a:ext cx="8640960" cy="399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b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Generelle Hinweise 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für das Gebiet tätigen Planer und Ingenieure sollten die Informationen von anderen Fachplanungen / Fachplanern berücksichtigen bzw. sich </a:t>
            </a: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gegenseitig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austauschen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(z. B. Kompetenznetz Klima Mobil</a:t>
            </a:r>
            <a:b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Ergebnisse der Befragung "burgstetten.macht-zukunft.de / </a:t>
            </a:r>
            <a:r>
              <a:rPr lang="de-DE" sz="1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beteiligung</a:t>
            </a:r>
            <a:b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u. a.)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&gt;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Gemeinde sollte zusätzlich Überlegungen zu einem </a:t>
            </a: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geeigneten Treffpunkt für Jugendliche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anstellen; die Anregung bezieht sich nicht unmittelbar auf das Neubaugebiet.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4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F607B7D-8773-4C4D-9A05-69F81135F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3421" cy="6876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35496" y="116632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Was war insgesamt wichtig?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0481020-B354-4A9C-8DF6-07750563A56B}"/>
              </a:ext>
            </a:extLst>
          </p:cNvPr>
          <p:cNvSpPr txBox="1"/>
          <p:nvPr/>
        </p:nvSpPr>
        <p:spPr>
          <a:xfrm>
            <a:off x="998824" y="6966963"/>
            <a:ext cx="8117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s://politicsatsurrey.ideasoneurope.eu/2018/05/17/stasis-and-progress/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nc-sa/3.0/"/>
              </a:rPr>
              <a:t>CC BY-SA-NC</a:t>
            </a:r>
            <a:endParaRPr lang="de-DE" sz="9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1FA4BFAB-2ED9-4407-A9E7-C4076A400615}"/>
              </a:ext>
            </a:extLst>
          </p:cNvPr>
          <p:cNvCxnSpPr>
            <a:cxnSpLocks/>
          </p:cNvCxnSpPr>
          <p:nvPr/>
        </p:nvCxnSpPr>
        <p:spPr>
          <a:xfrm flipV="1">
            <a:off x="6228184" y="2132856"/>
            <a:ext cx="864096" cy="72008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90056AC-5A44-4169-98DB-B879727D0326}"/>
              </a:ext>
            </a:extLst>
          </p:cNvPr>
          <p:cNvCxnSpPr>
            <a:cxnSpLocks/>
          </p:cNvCxnSpPr>
          <p:nvPr/>
        </p:nvCxnSpPr>
        <p:spPr>
          <a:xfrm flipV="1">
            <a:off x="6380584" y="4293096"/>
            <a:ext cx="864096" cy="72008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Fragezeichen">
            <a:extLst>
              <a:ext uri="{FF2B5EF4-FFF2-40B4-BE49-F238E27FC236}">
                <a16:creationId xmlns:a16="http://schemas.microsoft.com/office/drawing/2014/main" id="{A03837CE-39FB-4049-8E0E-F85C66D45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96" y="5229200"/>
            <a:ext cx="432048" cy="43204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F4F1033-B3B5-4938-B936-A916AF0AD7D1}"/>
              </a:ext>
            </a:extLst>
          </p:cNvPr>
          <p:cNvSpPr/>
          <p:nvPr/>
        </p:nvSpPr>
        <p:spPr>
          <a:xfrm>
            <a:off x="4211960" y="4077072"/>
            <a:ext cx="1838965" cy="646331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Begegnung /</a:t>
            </a:r>
          </a:p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Kommunikation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8C7A93B-BC30-48F8-9DBF-1B3AA02CDE1C}"/>
              </a:ext>
            </a:extLst>
          </p:cNvPr>
          <p:cNvSpPr/>
          <p:nvPr/>
        </p:nvSpPr>
        <p:spPr>
          <a:xfrm>
            <a:off x="4067944" y="2494637"/>
            <a:ext cx="1210588" cy="646331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Vielfalt</a:t>
            </a:r>
          </a:p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Flexibilität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E0DD3FE-6703-4779-9728-300825953C5E}"/>
              </a:ext>
            </a:extLst>
          </p:cNvPr>
          <p:cNvSpPr/>
          <p:nvPr/>
        </p:nvSpPr>
        <p:spPr>
          <a:xfrm>
            <a:off x="2195736" y="3717032"/>
            <a:ext cx="1172116" cy="92333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Ökologie,</a:t>
            </a:r>
          </a:p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</a:p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F9BC517-21D2-4F2C-BDB6-1E55A3AFC1B0}"/>
              </a:ext>
            </a:extLst>
          </p:cNvPr>
          <p:cNvSpPr/>
          <p:nvPr/>
        </p:nvSpPr>
        <p:spPr>
          <a:xfrm>
            <a:off x="3788296" y="5230941"/>
            <a:ext cx="1210588" cy="369332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Sicherheit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DB54186-363E-49C4-9270-9CCF7AE941C0}"/>
              </a:ext>
            </a:extLst>
          </p:cNvPr>
          <p:cNvSpPr/>
          <p:nvPr/>
        </p:nvSpPr>
        <p:spPr>
          <a:xfrm>
            <a:off x="7897916" y="2204864"/>
            <a:ext cx="1210588" cy="369332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Sicherheit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346FA69-A9EB-45FB-8296-7782E6223D31}"/>
              </a:ext>
            </a:extLst>
          </p:cNvPr>
          <p:cNvSpPr/>
          <p:nvPr/>
        </p:nvSpPr>
        <p:spPr>
          <a:xfrm>
            <a:off x="6380584" y="2708920"/>
            <a:ext cx="1863824" cy="824607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5510CF2-EA9C-43ED-8B70-E890900AA3D7}"/>
              </a:ext>
            </a:extLst>
          </p:cNvPr>
          <p:cNvSpPr/>
          <p:nvPr/>
        </p:nvSpPr>
        <p:spPr>
          <a:xfrm>
            <a:off x="6588224" y="2780928"/>
            <a:ext cx="147989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gutes </a:t>
            </a:r>
          </a:p>
          <a:p>
            <a:pPr algn="ctr"/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Miteinander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305936" y="116632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Feedback?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88CB550-7A5F-430D-BF5C-BC08F7898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20"/>
          <a:stretch/>
        </p:blipFill>
        <p:spPr>
          <a:xfrm>
            <a:off x="419417" y="2276872"/>
            <a:ext cx="7969007" cy="382406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1CD2623-EC2D-4DDF-B64A-B4359FD7B77A}"/>
              </a:ext>
            </a:extLst>
          </p:cNvPr>
          <p:cNvGrpSpPr/>
          <p:nvPr/>
        </p:nvGrpSpPr>
        <p:grpSpPr>
          <a:xfrm>
            <a:off x="323528" y="764704"/>
            <a:ext cx="8280920" cy="1944216"/>
            <a:chOff x="323528" y="764704"/>
            <a:chExt cx="8280920" cy="1944216"/>
          </a:xfrm>
          <a:solidFill>
            <a:schemeClr val="bg1"/>
          </a:solidFill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59931E8-7D48-4522-A167-F98523706456}"/>
                </a:ext>
              </a:extLst>
            </p:cNvPr>
            <p:cNvSpPr/>
            <p:nvPr/>
          </p:nvSpPr>
          <p:spPr>
            <a:xfrm>
              <a:off x="323528" y="764704"/>
              <a:ext cx="8280920" cy="105496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b="1" dirty="0">
                  <a:solidFill>
                    <a:srgbClr val="4472C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Wurden Ihre Erwartungen an die Veranstaltung erfüllt?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de-D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D472155-6C67-444C-9F08-9C01F879EA9B}"/>
                </a:ext>
              </a:extLst>
            </p:cNvPr>
            <p:cNvSpPr/>
            <p:nvPr/>
          </p:nvSpPr>
          <p:spPr>
            <a:xfrm>
              <a:off x="2987824" y="2210230"/>
              <a:ext cx="1944216" cy="49869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E7DA92A0-5BCA-48EB-8736-4E701A76B32D}"/>
              </a:ext>
            </a:extLst>
          </p:cNvPr>
          <p:cNvSpPr/>
          <p:nvPr/>
        </p:nvSpPr>
        <p:spPr>
          <a:xfrm>
            <a:off x="7107813" y="570600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Sterne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78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CFDDC314-BB7E-435B-83F3-940F2B70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080" y="2060848"/>
            <a:ext cx="1426091" cy="490658"/>
          </a:xfrm>
          <a:prstGeom prst="rect">
            <a:avLst/>
          </a:prstGeom>
        </p:spPr>
      </p:pic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26460CA-573D-4259-AF1C-A13C92EE40E9}"/>
              </a:ext>
            </a:extLst>
          </p:cNvPr>
          <p:cNvCxnSpPr>
            <a:cxnSpLocks/>
          </p:cNvCxnSpPr>
          <p:nvPr/>
        </p:nvCxnSpPr>
        <p:spPr>
          <a:xfrm>
            <a:off x="322912" y="1700808"/>
            <a:ext cx="0" cy="4464496"/>
          </a:xfrm>
          <a:prstGeom prst="straightConnector1">
            <a:avLst/>
          </a:prstGeom>
          <a:ln w="82550">
            <a:solidFill>
              <a:srgbClr val="8EC45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4518D7BB-942A-48D4-B06C-D8441BE4204A}"/>
              </a:ext>
            </a:extLst>
          </p:cNvPr>
          <p:cNvSpPr/>
          <p:nvPr/>
        </p:nvSpPr>
        <p:spPr>
          <a:xfrm>
            <a:off x="264164" y="836712"/>
            <a:ext cx="6898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DE" b="1" dirty="0">
                <a:solidFill>
                  <a:srgbClr val="277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Vereinfachter Ablauf Bebauungsplan nach § 13b BauGB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5982B80-6280-4FB0-A724-002C6E048DB9}"/>
              </a:ext>
            </a:extLst>
          </p:cNvPr>
          <p:cNvSpPr txBox="1"/>
          <p:nvPr/>
        </p:nvSpPr>
        <p:spPr>
          <a:xfrm>
            <a:off x="1514588" y="4005064"/>
            <a:ext cx="3201428" cy="690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txBody>
          <a:bodyPr vert="horz" wrap="square" lIns="0" tIns="26534" rIns="0" bIns="0" rtlCol="0">
            <a:noAutofit/>
          </a:bodyPr>
          <a:lstStyle/>
          <a:p>
            <a:pPr marL="122807" algn="ctr" defTabSz="685800">
              <a:spcBef>
                <a:spcPts val="209"/>
              </a:spcBef>
            </a:pPr>
            <a:r>
              <a:rPr lang="de-DE" sz="1200" b="1" dirty="0">
                <a:solidFill>
                  <a:srgbClr val="231F20"/>
                </a:solidFill>
                <a:latin typeface="Arial"/>
                <a:cs typeface="Arial"/>
              </a:rPr>
              <a:t>Öffentliche </a:t>
            </a:r>
            <a:r>
              <a:rPr lang="de-DE" sz="1200" b="1" spc="-14" dirty="0">
                <a:solidFill>
                  <a:srgbClr val="231F20"/>
                </a:solidFill>
                <a:latin typeface="Arial"/>
                <a:cs typeface="Arial"/>
              </a:rPr>
              <a:t>Auslegung</a:t>
            </a:r>
            <a:endParaRPr lang="de-DE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2807" algn="ctr" defTabSz="685800">
              <a:spcBef>
                <a:spcPts val="209"/>
              </a:spcBef>
            </a:pPr>
            <a:r>
              <a:rPr sz="1050" spc="-14" dirty="0">
                <a:solidFill>
                  <a:srgbClr val="231F20"/>
                </a:solidFill>
                <a:latin typeface="Arial"/>
                <a:cs typeface="Arial"/>
              </a:rPr>
              <a:t>Beteiligung </a:t>
            </a:r>
            <a:r>
              <a:rPr sz="1050" spc="-27" dirty="0">
                <a:solidFill>
                  <a:srgbClr val="231F20"/>
                </a:solidFill>
                <a:latin typeface="Arial"/>
                <a:cs typeface="Arial"/>
              </a:rPr>
              <a:t>Behörden </a:t>
            </a:r>
            <a:r>
              <a:rPr sz="1050" spc="-3" dirty="0">
                <a:solidFill>
                  <a:srgbClr val="231F20"/>
                </a:solidFill>
                <a:latin typeface="Arial"/>
                <a:cs typeface="Arial"/>
              </a:rPr>
              <a:t>und </a:t>
            </a:r>
            <a:r>
              <a:rPr sz="1050" spc="-35" dirty="0" err="1">
                <a:solidFill>
                  <a:srgbClr val="231F20"/>
                </a:solidFill>
                <a:latin typeface="Arial"/>
                <a:cs typeface="Arial"/>
              </a:rPr>
              <a:t>Träger</a:t>
            </a:r>
            <a:r>
              <a:rPr sz="10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" dirty="0" err="1">
                <a:solidFill>
                  <a:srgbClr val="231F20"/>
                </a:solidFill>
                <a:latin typeface="Arial"/>
                <a:cs typeface="Arial"/>
              </a:rPr>
              <a:t>öffentlicher</a:t>
            </a:r>
            <a:r>
              <a:rPr lang="de-DE" sz="1050" spc="-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29" dirty="0" err="1">
                <a:solidFill>
                  <a:srgbClr val="231F20"/>
                </a:solidFill>
                <a:latin typeface="Arial"/>
                <a:cs typeface="Arial"/>
              </a:rPr>
              <a:t>Belange</a:t>
            </a:r>
            <a:endParaRPr lang="de-DE" sz="1050" spc="-29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2807" algn="ctr" defTabSz="685800">
              <a:spcBef>
                <a:spcPts val="209"/>
              </a:spcBef>
            </a:pPr>
            <a:r>
              <a:rPr lang="de-DE" sz="1050" spc="-29" dirty="0">
                <a:solidFill>
                  <a:srgbClr val="231F20"/>
                </a:solidFill>
                <a:latin typeface="Arial"/>
                <a:cs typeface="Arial"/>
              </a:rPr>
              <a:t>Beteiligung der Öffentlichkeit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57130353-1A8C-4746-AF0E-3AE78423000D}"/>
              </a:ext>
            </a:extLst>
          </p:cNvPr>
          <p:cNvSpPr txBox="1"/>
          <p:nvPr/>
        </p:nvSpPr>
        <p:spPr>
          <a:xfrm>
            <a:off x="1514588" y="2276872"/>
            <a:ext cx="3201428" cy="270000"/>
          </a:xfrm>
          <a:prstGeom prst="rect">
            <a:avLst/>
          </a:prstGeom>
          <a:solidFill>
            <a:srgbClr val="FFD53B">
              <a:alpha val="73000"/>
            </a:srgbClr>
          </a:solidFill>
        </p:spPr>
        <p:txBody>
          <a:bodyPr vert="horz" wrap="square" lIns="0" tIns="26534" rIns="0" bIns="0" rtlCol="0" anchor="ctr" anchorCtr="0">
            <a:noAutofit/>
          </a:bodyPr>
          <a:lstStyle/>
          <a:p>
            <a:pPr marL="102396" defTabSz="685800">
              <a:spcBef>
                <a:spcPts val="209"/>
              </a:spcBef>
            </a:pPr>
            <a:r>
              <a:rPr lang="de-DE" sz="1050" spc="-14" dirty="0">
                <a:solidFill>
                  <a:srgbClr val="231F20"/>
                </a:solidFill>
                <a:latin typeface="Arial"/>
                <a:cs typeface="Arial"/>
              </a:rPr>
              <a:t>Städtebauliches Konzept - </a:t>
            </a:r>
            <a:r>
              <a:rPr lang="de-DE" sz="1050" b="1" spc="-14" dirty="0">
                <a:solidFill>
                  <a:srgbClr val="231F20"/>
                </a:solidFill>
                <a:latin typeface="Arial"/>
                <a:cs typeface="Arial"/>
              </a:rPr>
              <a:t>Vorentwurf</a:t>
            </a:r>
            <a:endParaRPr sz="10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CBC2A422-E280-4D47-86E5-22B96674056B}"/>
              </a:ext>
            </a:extLst>
          </p:cNvPr>
          <p:cNvSpPr txBox="1"/>
          <p:nvPr/>
        </p:nvSpPr>
        <p:spPr>
          <a:xfrm>
            <a:off x="1514588" y="1700808"/>
            <a:ext cx="3201428" cy="378000"/>
          </a:xfrm>
          <a:prstGeom prst="rect">
            <a:avLst/>
          </a:prstGeom>
          <a:solidFill>
            <a:schemeClr val="tx2">
              <a:lumMod val="60000"/>
              <a:lumOff val="40000"/>
              <a:alpha val="65000"/>
            </a:schemeClr>
          </a:solidFill>
        </p:spPr>
        <p:txBody>
          <a:bodyPr vert="horz" wrap="square" lIns="0" tIns="26534" rIns="0" bIns="0" rtlCol="0" anchor="ctr" anchorCtr="0">
            <a:noAutofit/>
          </a:bodyPr>
          <a:lstStyle/>
          <a:p>
            <a:pPr marL="13607" algn="ctr" defTabSz="685800">
              <a:spcBef>
                <a:spcPts val="209"/>
              </a:spcBef>
            </a:pPr>
            <a:r>
              <a:rPr sz="1200" b="1" spc="-24" dirty="0" err="1">
                <a:solidFill>
                  <a:srgbClr val="231F20"/>
                </a:solidFill>
                <a:latin typeface="Arial"/>
                <a:cs typeface="Arial"/>
              </a:rPr>
              <a:t>Aufstellungsbeschlu</a:t>
            </a:r>
            <a:r>
              <a:rPr lang="de-DE" sz="1200" b="1" spc="-24" dirty="0">
                <a:solidFill>
                  <a:srgbClr val="231F20"/>
                </a:solidFill>
                <a:latin typeface="Arial"/>
                <a:cs typeface="Arial"/>
              </a:rPr>
              <a:t>ß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7F6014BC-1A95-4AAF-8B9C-7263CE2FD9FB}"/>
              </a:ext>
            </a:extLst>
          </p:cNvPr>
          <p:cNvSpPr txBox="1"/>
          <p:nvPr/>
        </p:nvSpPr>
        <p:spPr>
          <a:xfrm>
            <a:off x="1514588" y="3304684"/>
            <a:ext cx="3201428" cy="378000"/>
          </a:xfrm>
          <a:prstGeom prst="rect">
            <a:avLst/>
          </a:prstGeom>
          <a:solidFill>
            <a:schemeClr val="tx2">
              <a:lumMod val="60000"/>
              <a:lumOff val="40000"/>
              <a:alpha val="65000"/>
            </a:schemeClr>
          </a:solidFill>
        </p:spPr>
        <p:txBody>
          <a:bodyPr vert="horz" wrap="square" lIns="0" tIns="26534" rIns="0" bIns="0" rtlCol="0" anchor="ctr" anchorCtr="0">
            <a:noAutofit/>
          </a:bodyPr>
          <a:lstStyle/>
          <a:p>
            <a:pPr marL="13268" algn="ctr" defTabSz="685800">
              <a:spcBef>
                <a:spcPts val="209"/>
              </a:spcBef>
            </a:pPr>
            <a:r>
              <a:rPr sz="1200" b="1" spc="-32" dirty="0" err="1">
                <a:solidFill>
                  <a:srgbClr val="231F20"/>
                </a:solidFill>
                <a:latin typeface="Arial"/>
                <a:cs typeface="Arial"/>
              </a:rPr>
              <a:t>Auslegungsbeschlu</a:t>
            </a:r>
            <a:r>
              <a:rPr lang="de-DE" sz="1200" b="1" spc="-32" dirty="0">
                <a:solidFill>
                  <a:srgbClr val="231F20"/>
                </a:solidFill>
                <a:latin typeface="Arial"/>
                <a:cs typeface="Arial"/>
              </a:rPr>
              <a:t>ß Entwurf 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E08166EB-EE36-4948-8AA9-803A5359A1E6}"/>
              </a:ext>
            </a:extLst>
          </p:cNvPr>
          <p:cNvSpPr txBox="1"/>
          <p:nvPr/>
        </p:nvSpPr>
        <p:spPr>
          <a:xfrm>
            <a:off x="1514588" y="4797152"/>
            <a:ext cx="3201428" cy="3991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6534" rIns="0" bIns="0" rtlCol="0" anchor="ctr" anchorCtr="0">
            <a:noAutofit/>
          </a:bodyPr>
          <a:lstStyle/>
          <a:p>
            <a:pPr marL="143558" algn="ctr" defTabSz="685800">
              <a:spcBef>
                <a:spcPts val="209"/>
              </a:spcBef>
            </a:pPr>
            <a:r>
              <a:rPr lang="de-DE" sz="900" spc="-8" dirty="0">
                <a:solidFill>
                  <a:srgbClr val="231F20"/>
                </a:solidFill>
                <a:latin typeface="Arial"/>
                <a:cs typeface="Arial"/>
              </a:rPr>
              <a:t>Auswertung</a:t>
            </a:r>
            <a:r>
              <a:rPr sz="900" spc="-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2" dirty="0">
                <a:solidFill>
                  <a:srgbClr val="231F20"/>
                </a:solidFill>
                <a:latin typeface="Arial"/>
                <a:cs typeface="Arial"/>
              </a:rPr>
              <a:t>der </a:t>
            </a:r>
            <a:r>
              <a:rPr sz="900" spc="-16" dirty="0" err="1">
                <a:solidFill>
                  <a:srgbClr val="231F20"/>
                </a:solidFill>
                <a:latin typeface="Arial"/>
                <a:cs typeface="Arial"/>
              </a:rPr>
              <a:t>Stellungnahmen</a:t>
            </a:r>
            <a:r>
              <a:rPr lang="de-DE" sz="900" spc="-16" dirty="0">
                <a:solidFill>
                  <a:srgbClr val="231F20"/>
                </a:solidFill>
                <a:latin typeface="Arial"/>
                <a:cs typeface="Arial"/>
              </a:rPr>
              <a:t> und Abwägung 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EB4A2AB3-78A9-4605-B385-986112A37FB5}"/>
              </a:ext>
            </a:extLst>
          </p:cNvPr>
          <p:cNvSpPr txBox="1"/>
          <p:nvPr/>
        </p:nvSpPr>
        <p:spPr>
          <a:xfrm>
            <a:off x="1514588" y="5313079"/>
            <a:ext cx="3201428" cy="378000"/>
          </a:xfrm>
          <a:prstGeom prst="rect">
            <a:avLst/>
          </a:prstGeom>
          <a:solidFill>
            <a:schemeClr val="tx2">
              <a:lumMod val="60000"/>
              <a:lumOff val="40000"/>
              <a:alpha val="65000"/>
            </a:schemeClr>
          </a:solidFill>
        </p:spPr>
        <p:txBody>
          <a:bodyPr vert="horz" wrap="square" lIns="0" tIns="26534" rIns="0" bIns="0" rtlCol="0" anchor="ctr" anchorCtr="0">
            <a:noAutofit/>
          </a:bodyPr>
          <a:lstStyle/>
          <a:p>
            <a:pPr marL="6804" algn="ctr" defTabSz="685800">
              <a:spcBef>
                <a:spcPts val="209"/>
              </a:spcBef>
            </a:pPr>
            <a:r>
              <a:rPr sz="1200" b="1" spc="-24" dirty="0" err="1">
                <a:solidFill>
                  <a:srgbClr val="231F20"/>
                </a:solidFill>
                <a:latin typeface="Arial"/>
                <a:cs typeface="Arial"/>
              </a:rPr>
              <a:t>Satzungsbeschlu</a:t>
            </a:r>
            <a:r>
              <a:rPr lang="de-DE" sz="1200" b="1" spc="-24" dirty="0">
                <a:solidFill>
                  <a:srgbClr val="231F20"/>
                </a:solidFill>
                <a:latin typeface="Arial"/>
                <a:cs typeface="Arial"/>
              </a:rPr>
              <a:t>ß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12B5A1AF-2897-40D0-B3E5-44235EAF6272}"/>
              </a:ext>
            </a:extLst>
          </p:cNvPr>
          <p:cNvSpPr txBox="1"/>
          <p:nvPr/>
        </p:nvSpPr>
        <p:spPr>
          <a:xfrm>
            <a:off x="1514588" y="5895304"/>
            <a:ext cx="3201428" cy="27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26534" rIns="0" bIns="0" rtlCol="0" anchor="ctr" anchorCtr="0">
            <a:noAutofit/>
          </a:bodyPr>
          <a:lstStyle/>
          <a:p>
            <a:pPr marR="5783" algn="ctr" defTabSz="685800">
              <a:spcBef>
                <a:spcPts val="209"/>
              </a:spcBef>
            </a:pPr>
            <a:r>
              <a:rPr lang="de-DE" sz="1050" b="1" spc="-16" dirty="0">
                <a:solidFill>
                  <a:srgbClr val="231F20"/>
                </a:solidFill>
                <a:latin typeface="Arial"/>
                <a:cs typeface="Arial"/>
              </a:rPr>
              <a:t>Genehmigung, </a:t>
            </a:r>
            <a:r>
              <a:rPr sz="1050" b="1" spc="-16" dirty="0" err="1">
                <a:solidFill>
                  <a:srgbClr val="231F20"/>
                </a:solidFill>
                <a:latin typeface="Arial"/>
                <a:cs typeface="Arial"/>
              </a:rPr>
              <a:t>Bekanntmachung</a:t>
            </a:r>
            <a:r>
              <a:rPr sz="1050" b="1" spc="-16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8" dirty="0">
                <a:solidFill>
                  <a:srgbClr val="231F20"/>
                </a:solidFill>
                <a:latin typeface="Arial"/>
                <a:cs typeface="Arial"/>
              </a:rPr>
              <a:t>Inkrafttreten</a:t>
            </a:r>
            <a:endParaRPr sz="10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7D47ABE-9EE6-4EBB-8602-8EB2AB91285A}"/>
              </a:ext>
            </a:extLst>
          </p:cNvPr>
          <p:cNvSpPr txBox="1"/>
          <p:nvPr/>
        </p:nvSpPr>
        <p:spPr>
          <a:xfrm>
            <a:off x="626992" y="2276872"/>
            <a:ext cx="848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 2021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8E94994-259D-4694-BCFC-AEB1146B1B00}"/>
              </a:ext>
            </a:extLst>
          </p:cNvPr>
          <p:cNvSpPr txBox="1"/>
          <p:nvPr/>
        </p:nvSpPr>
        <p:spPr>
          <a:xfrm>
            <a:off x="442215" y="2852936"/>
            <a:ext cx="1033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 / Juli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8C0B619-9F6E-48D9-94F6-4730DBF031A7}"/>
              </a:ext>
            </a:extLst>
          </p:cNvPr>
          <p:cNvSpPr txBox="1"/>
          <p:nvPr/>
        </p:nvSpPr>
        <p:spPr>
          <a:xfrm>
            <a:off x="395045" y="3356992"/>
            <a:ext cx="1080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 / September</a:t>
            </a: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54270FD0-DE43-449B-973F-59A552120EF3}"/>
              </a:ext>
            </a:extLst>
          </p:cNvPr>
          <p:cNvSpPr txBox="1"/>
          <p:nvPr/>
        </p:nvSpPr>
        <p:spPr>
          <a:xfrm>
            <a:off x="1514588" y="2852936"/>
            <a:ext cx="3201428" cy="270000"/>
          </a:xfrm>
          <a:prstGeom prst="rect">
            <a:avLst/>
          </a:prstGeom>
          <a:solidFill>
            <a:srgbClr val="FFD53B">
              <a:alpha val="73000"/>
            </a:srgbClr>
          </a:solidFill>
        </p:spPr>
        <p:txBody>
          <a:bodyPr vert="horz" wrap="square" lIns="0" tIns="26534" rIns="0" bIns="0" rtlCol="0" anchor="ctr" anchorCtr="0">
            <a:noAutofit/>
          </a:bodyPr>
          <a:lstStyle/>
          <a:p>
            <a:pPr marL="102396" defTabSz="685800">
              <a:spcBef>
                <a:spcPts val="209"/>
              </a:spcBef>
            </a:pPr>
            <a:r>
              <a:rPr lang="de-DE" sz="1050" b="1" spc="-14" dirty="0">
                <a:solidFill>
                  <a:srgbClr val="231F20"/>
                </a:solidFill>
                <a:latin typeface="Arial"/>
                <a:cs typeface="Arial"/>
              </a:rPr>
              <a:t>Städtebauliches Konzept - Entwurf</a:t>
            </a:r>
            <a:endParaRPr sz="10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6BAA3BF-D2B3-4FD6-A9EB-55EAD121B2DD}"/>
              </a:ext>
            </a:extLst>
          </p:cNvPr>
          <p:cNvSpPr txBox="1"/>
          <p:nvPr/>
        </p:nvSpPr>
        <p:spPr>
          <a:xfrm>
            <a:off x="395045" y="4163978"/>
            <a:ext cx="1080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FDC4E8E-FE6A-4A71-BCFA-2C44141997B5}"/>
              </a:ext>
            </a:extLst>
          </p:cNvPr>
          <p:cNvSpPr txBox="1"/>
          <p:nvPr/>
        </p:nvSpPr>
        <p:spPr>
          <a:xfrm>
            <a:off x="395045" y="1772816"/>
            <a:ext cx="1080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2019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BCDC5C6-A285-4E5A-82CF-7B0B1F759C78}"/>
              </a:ext>
            </a:extLst>
          </p:cNvPr>
          <p:cNvSpPr txBox="1"/>
          <p:nvPr/>
        </p:nvSpPr>
        <p:spPr>
          <a:xfrm>
            <a:off x="395045" y="5373216"/>
            <a:ext cx="1080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Dezember 2021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8533478-4CE3-4E53-9289-F3C3F16D3B35}"/>
              </a:ext>
            </a:extLst>
          </p:cNvPr>
          <p:cNvSpPr txBox="1"/>
          <p:nvPr/>
        </p:nvSpPr>
        <p:spPr>
          <a:xfrm>
            <a:off x="5108416" y="4006805"/>
            <a:ext cx="176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erneute Bürgerbeteiligung</a:t>
            </a:r>
            <a:br>
              <a:rPr lang="de-DE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Verfahren</a:t>
            </a:r>
          </a:p>
        </p:txBody>
      </p:sp>
      <p:sp>
        <p:nvSpPr>
          <p:cNvPr id="51" name="text 1">
            <a:extLst>
              <a:ext uri="{FF2B5EF4-FFF2-40B4-BE49-F238E27FC236}">
                <a16:creationId xmlns:a16="http://schemas.microsoft.com/office/drawing/2014/main" id="{6AB38DB4-A66F-43C1-B36C-B29AD3702801}"/>
              </a:ext>
            </a:extLst>
          </p:cNvPr>
          <p:cNvSpPr txBox="1"/>
          <p:nvPr/>
        </p:nvSpPr>
        <p:spPr>
          <a:xfrm>
            <a:off x="320341" y="188640"/>
            <a:ext cx="5752599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/>
            <a:r>
              <a:rPr lang="de-DE" sz="3300" spc="8" dirty="0">
                <a:solidFill>
                  <a:prstClr val="black"/>
                </a:solidFill>
                <a:latin typeface="Arial"/>
                <a:cs typeface="Arial"/>
              </a:rPr>
              <a:t>Ausblick Zeitschiene</a:t>
            </a:r>
            <a:endParaRPr sz="3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E38E7496-70AE-4610-A2E7-85C465D6D982}"/>
              </a:ext>
            </a:extLst>
          </p:cNvPr>
          <p:cNvSpPr/>
          <p:nvPr/>
        </p:nvSpPr>
        <p:spPr>
          <a:xfrm>
            <a:off x="5024969" y="2492896"/>
            <a:ext cx="1368763" cy="530915"/>
          </a:xfrm>
          <a:prstGeom prst="leftArrow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88A80D-D176-46F8-8C2E-E92AF9D0B182}"/>
              </a:ext>
            </a:extLst>
          </p:cNvPr>
          <p:cNvSpPr txBox="1"/>
          <p:nvPr/>
        </p:nvSpPr>
        <p:spPr>
          <a:xfrm>
            <a:off x="5284515" y="2601779"/>
            <a:ext cx="13687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05.05.2021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BBAA12F-DDB3-4CAE-9A8F-5CE5A69EDB25}"/>
              </a:ext>
            </a:extLst>
          </p:cNvPr>
          <p:cNvSpPr txBox="1"/>
          <p:nvPr/>
        </p:nvSpPr>
        <p:spPr>
          <a:xfrm>
            <a:off x="6789532" y="2596328"/>
            <a:ext cx="2030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Vertiefende Fachgutachten</a:t>
            </a:r>
          </a:p>
        </p:txBody>
      </p:sp>
      <p:sp>
        <p:nvSpPr>
          <p:cNvPr id="9" name="Additionszeichen 8">
            <a:extLst>
              <a:ext uri="{FF2B5EF4-FFF2-40B4-BE49-F238E27FC236}">
                <a16:creationId xmlns:a16="http://schemas.microsoft.com/office/drawing/2014/main" id="{1EA83F4C-F561-4223-BE44-32B2A8B0EFD8}"/>
              </a:ext>
            </a:extLst>
          </p:cNvPr>
          <p:cNvSpPr>
            <a:spLocks/>
          </p:cNvSpPr>
          <p:nvPr/>
        </p:nvSpPr>
        <p:spPr>
          <a:xfrm>
            <a:off x="6478662" y="2582029"/>
            <a:ext cx="325585" cy="338167"/>
          </a:xfrm>
          <a:prstGeom prst="mathPlus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6574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968472" y="3829988"/>
            <a:ext cx="3780000" cy="2335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 HORN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Dipl.-Ing. Stadtplanerin I Dipl.- Verwaltungswirtin (FH) I  </a:t>
            </a:r>
            <a:br>
              <a:rPr kumimoji="0" lang="sv-SE" alt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alt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Erste Bürgermeisterin a. D.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de-D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HORN</a:t>
            </a:r>
            <a:r>
              <a:rPr kumimoji="0" lang="sv-S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 GmbH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ENTWICKLUNG I MANAGEMENT I BERATUNG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+ 49 170 557 1404 </a:t>
            </a:r>
            <a:r>
              <a:rPr kumimoji="0" lang="sv-S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sv-S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+49 7152 764 27 26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office@horn-projekt.de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www.horn-projekt.de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932040" y="2133600"/>
            <a:ext cx="3673475" cy="1223963"/>
          </a:xfrm>
        </p:spPr>
        <p:txBody>
          <a:bodyPr>
            <a:noAutofit/>
          </a:bodyPr>
          <a:lstStyle/>
          <a:p>
            <a:pPr algn="l"/>
            <a:r>
              <a:rPr lang="de-DE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 für Ihre Fragen!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5650EE5-BD7D-4A5B-A507-A9FB14C28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5616" y="1572683"/>
            <a:ext cx="4140000" cy="313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8890799B-AF81-453E-B123-CA6218EDB18F}"/>
              </a:ext>
            </a:extLst>
          </p:cNvPr>
          <p:cNvSpPr txBox="1"/>
          <p:nvPr/>
        </p:nvSpPr>
        <p:spPr>
          <a:xfrm>
            <a:off x="230100" y="956509"/>
            <a:ext cx="8374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Online-Bürgerwerkstatt Baugebiet Brühl VI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85D2039-13B9-45E0-8E64-AA451EF93673}"/>
              </a:ext>
            </a:extLst>
          </p:cNvPr>
          <p:cNvSpPr/>
          <p:nvPr/>
        </p:nvSpPr>
        <p:spPr>
          <a:xfrm>
            <a:off x="0" y="2366009"/>
            <a:ext cx="9144000" cy="3634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1AAEBE3-F3B6-4886-89EC-9E167076813A}"/>
              </a:ext>
            </a:extLst>
          </p:cNvPr>
          <p:cNvSpPr/>
          <p:nvPr/>
        </p:nvSpPr>
        <p:spPr>
          <a:xfrm rot="17700000">
            <a:off x="2142505" y="4046623"/>
            <a:ext cx="815330" cy="38019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BF06F42-8CAE-41D5-9D52-7837802227E1}"/>
              </a:ext>
            </a:extLst>
          </p:cNvPr>
          <p:cNvSpPr/>
          <p:nvPr/>
        </p:nvSpPr>
        <p:spPr>
          <a:xfrm rot="17700000">
            <a:off x="3223012" y="4326620"/>
            <a:ext cx="1123176" cy="5415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0A8A7757-B662-4CBB-A137-9EE04D92B529}"/>
              </a:ext>
            </a:extLst>
          </p:cNvPr>
          <p:cNvSpPr txBox="1"/>
          <p:nvPr/>
        </p:nvSpPr>
        <p:spPr>
          <a:xfrm>
            <a:off x="320341" y="1529872"/>
            <a:ext cx="5752599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/>
            <a:r>
              <a:rPr lang="de-DE" sz="3300" spc="8" dirty="0">
                <a:solidFill>
                  <a:prstClr val="black"/>
                </a:solidFill>
                <a:latin typeface="Arial"/>
                <a:cs typeface="Arial"/>
              </a:rPr>
              <a:t>Ablauf</a:t>
            </a:r>
            <a:endParaRPr sz="3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FB69061-E968-425F-8B73-8509215CD1ED}"/>
              </a:ext>
            </a:extLst>
          </p:cNvPr>
          <p:cNvSpPr txBox="1"/>
          <p:nvPr/>
        </p:nvSpPr>
        <p:spPr>
          <a:xfrm>
            <a:off x="302292" y="2372088"/>
            <a:ext cx="4773764" cy="40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6016">
              <a:lnSpc>
                <a:spcPct val="125000"/>
              </a:lnSpc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Themenstationen – Impuls und Diskussion	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86B9815-981F-4009-8C84-9E96EE18663A}"/>
              </a:ext>
            </a:extLst>
          </p:cNvPr>
          <p:cNvSpPr/>
          <p:nvPr/>
        </p:nvSpPr>
        <p:spPr>
          <a:xfrm>
            <a:off x="1309639" y="3054671"/>
            <a:ext cx="378000" cy="378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65A04D4-2316-482F-839C-1665987A5AE2}"/>
              </a:ext>
            </a:extLst>
          </p:cNvPr>
          <p:cNvSpPr/>
          <p:nvPr/>
        </p:nvSpPr>
        <p:spPr>
          <a:xfrm>
            <a:off x="1300958" y="3699072"/>
            <a:ext cx="378000" cy="37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711EDCF-7F94-46F9-AD37-639F7D5C4706}"/>
              </a:ext>
            </a:extLst>
          </p:cNvPr>
          <p:cNvSpPr/>
          <p:nvPr/>
        </p:nvSpPr>
        <p:spPr>
          <a:xfrm>
            <a:off x="1317213" y="4293096"/>
            <a:ext cx="378000" cy="378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B501F4E-2F90-4E47-9A1D-A31C94930588}"/>
              </a:ext>
            </a:extLst>
          </p:cNvPr>
          <p:cNvSpPr/>
          <p:nvPr/>
        </p:nvSpPr>
        <p:spPr>
          <a:xfrm rot="17700000">
            <a:off x="982960" y="4768519"/>
            <a:ext cx="815330" cy="38019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0D99BC8-7000-4760-81A4-C8DA8B5CACFD}"/>
              </a:ext>
            </a:extLst>
          </p:cNvPr>
          <p:cNvSpPr txBox="1"/>
          <p:nvPr/>
        </p:nvSpPr>
        <p:spPr>
          <a:xfrm>
            <a:off x="1881199" y="3121432"/>
            <a:ext cx="5596559" cy="3057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defTabSz="400050">
              <a:lnSpc>
                <a:spcPct val="125000"/>
              </a:lnSpc>
              <a:spcBef>
                <a:spcPct val="0"/>
              </a:spcBef>
            </a:pPr>
            <a:r>
              <a:rPr lang="de-DE" sz="13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Städtebau, Wohnen, Typologien 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DE85BDF-DE2D-4684-A16F-9AA730A3AE96}"/>
              </a:ext>
            </a:extLst>
          </p:cNvPr>
          <p:cNvSpPr/>
          <p:nvPr/>
        </p:nvSpPr>
        <p:spPr>
          <a:xfrm rot="17700000">
            <a:off x="3223012" y="5256061"/>
            <a:ext cx="1123176" cy="5415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DF64A72-E6BC-4B42-BC4F-C383F65F28C9}"/>
              </a:ext>
            </a:extLst>
          </p:cNvPr>
          <p:cNvSpPr txBox="1"/>
          <p:nvPr/>
        </p:nvSpPr>
        <p:spPr>
          <a:xfrm>
            <a:off x="1881198" y="3717032"/>
            <a:ext cx="4058954" cy="2477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defTabSz="400050">
              <a:lnSpc>
                <a:spcPct val="125000"/>
              </a:lnSpc>
              <a:spcBef>
                <a:spcPct val="0"/>
              </a:spcBef>
            </a:pPr>
            <a:r>
              <a:rPr lang="de-DE" sz="13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Mobilität, Infrastruktur (Energie-, Medienversorgung)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32E1758D-928A-4F6A-9A48-06EEB2671E43}"/>
              </a:ext>
            </a:extLst>
          </p:cNvPr>
          <p:cNvSpPr txBox="1"/>
          <p:nvPr/>
        </p:nvSpPr>
        <p:spPr>
          <a:xfrm>
            <a:off x="1881198" y="4350854"/>
            <a:ext cx="1980325" cy="3022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defTabSz="400050">
              <a:lnSpc>
                <a:spcPct val="125000"/>
              </a:lnSpc>
              <a:spcBef>
                <a:spcPct val="0"/>
              </a:spcBef>
            </a:pPr>
            <a:r>
              <a:rPr lang="de-DE" sz="13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Grün- und Freiflächen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E5EE80-9B1A-4ADA-BE2F-9134B49F8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199" y="1429099"/>
            <a:ext cx="2719112" cy="93553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F754FB8-0FFC-4246-AC65-D50A8F1FBCB9}"/>
              </a:ext>
            </a:extLst>
          </p:cNvPr>
          <p:cNvSpPr txBox="1"/>
          <p:nvPr/>
        </p:nvSpPr>
        <p:spPr>
          <a:xfrm>
            <a:off x="302292" y="3121432"/>
            <a:ext cx="9524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18:00 Uhr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E843BB5-4BFA-4FCD-A4E3-EC4492B5497C}"/>
              </a:ext>
            </a:extLst>
          </p:cNvPr>
          <p:cNvSpPr txBox="1"/>
          <p:nvPr/>
        </p:nvSpPr>
        <p:spPr>
          <a:xfrm>
            <a:off x="302292" y="5003568"/>
            <a:ext cx="9524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21:00 Uhr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5A61C1A-9A23-40FE-B395-5E96FFF332F7}"/>
              </a:ext>
            </a:extLst>
          </p:cNvPr>
          <p:cNvSpPr txBox="1"/>
          <p:nvPr/>
        </p:nvSpPr>
        <p:spPr>
          <a:xfrm>
            <a:off x="1871980" y="4998493"/>
            <a:ext cx="4284196" cy="6202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defTabSz="400050">
              <a:lnSpc>
                <a:spcPct val="125000"/>
              </a:lnSpc>
              <a:spcBef>
                <a:spcPct val="0"/>
              </a:spcBef>
            </a:pPr>
            <a:r>
              <a:rPr lang="de-DE" sz="13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Zusammenfassung Eckpunkte </a:t>
            </a:r>
          </a:p>
          <a:p>
            <a:pPr defTabSz="400050">
              <a:lnSpc>
                <a:spcPct val="125000"/>
              </a:lnSpc>
              <a:spcBef>
                <a:spcPct val="0"/>
              </a:spcBef>
            </a:pPr>
            <a:r>
              <a:rPr lang="de-DE" sz="13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Prüfaufträge für den weiteren Planungsprozess</a:t>
            </a:r>
          </a:p>
        </p:txBody>
      </p:sp>
      <p:pic>
        <p:nvPicPr>
          <p:cNvPr id="8" name="Grafik 7" descr="Puzzleteile">
            <a:extLst>
              <a:ext uri="{FF2B5EF4-FFF2-40B4-BE49-F238E27FC236}">
                <a16:creationId xmlns:a16="http://schemas.microsoft.com/office/drawing/2014/main" id="{BC1D5144-42C4-4674-AE9F-54E03FB91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460520">
            <a:off x="1186180" y="4797374"/>
            <a:ext cx="685800" cy="6858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AFDB3DE-A94E-49BD-9B78-5F1BB211B5D9}"/>
              </a:ext>
            </a:extLst>
          </p:cNvPr>
          <p:cNvSpPr/>
          <p:nvPr/>
        </p:nvSpPr>
        <p:spPr>
          <a:xfrm>
            <a:off x="6818283" y="2372088"/>
            <a:ext cx="2325717" cy="3628662"/>
          </a:xfrm>
          <a:prstGeom prst="rect">
            <a:avLst/>
          </a:prstGeom>
          <a:solidFill>
            <a:srgbClr val="FFFF99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EDA78B7-3D39-4B8A-AD36-64FDF190889D}"/>
              </a:ext>
            </a:extLst>
          </p:cNvPr>
          <p:cNvSpPr/>
          <p:nvPr/>
        </p:nvSpPr>
        <p:spPr>
          <a:xfrm>
            <a:off x="6818283" y="2982428"/>
            <a:ext cx="23622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HÄHNIG I GEMMEKE</a:t>
            </a:r>
          </a:p>
          <a:p>
            <a:pPr defTabSz="68580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Prof. Mathias Hähnig</a:t>
            </a:r>
          </a:p>
          <a:p>
            <a:pPr defTabSz="68580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Larissa Mieser</a:t>
            </a:r>
          </a:p>
          <a:p>
            <a:pPr defTabSz="68580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Judith Schweizer</a:t>
            </a:r>
          </a:p>
          <a:p>
            <a:pPr defTabSz="685800"/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BERNARD Gruppe ZT GmbH </a:t>
            </a:r>
          </a:p>
          <a:p>
            <a:pPr defTabSz="68580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Dr.-Ing. Uwe Frost</a:t>
            </a:r>
          </a:p>
          <a:p>
            <a:pPr defTabSz="68580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Annika Diehl</a:t>
            </a:r>
          </a:p>
          <a:p>
            <a:pPr defTabSz="685800"/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MODERATION</a:t>
            </a:r>
          </a:p>
          <a:p>
            <a:pPr defTabSz="68580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Reschl Stadtentwicklung</a:t>
            </a:r>
          </a:p>
          <a:p>
            <a:pPr defTabSz="68580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Tobias Meigel</a:t>
            </a:r>
          </a:p>
          <a:p>
            <a:pPr defTabSz="68580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Bianca Eder</a:t>
            </a:r>
          </a:p>
          <a:p>
            <a:pPr defTabSz="685800"/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HORNprojekt GmbH</a:t>
            </a:r>
          </a:p>
          <a:p>
            <a:pPr defTabSz="68580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Inge Horn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2A36BB4-508C-4AC7-96DB-06A80220B0A0}"/>
              </a:ext>
            </a:extLst>
          </p:cNvPr>
          <p:cNvSpPr txBox="1"/>
          <p:nvPr/>
        </p:nvSpPr>
        <p:spPr>
          <a:xfrm>
            <a:off x="6818283" y="2376330"/>
            <a:ext cx="2023425" cy="40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6016">
              <a:lnSpc>
                <a:spcPct val="125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de-D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2013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179512" y="116632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0481020-B354-4A9C-8DF6-07750563A56B}"/>
              </a:ext>
            </a:extLst>
          </p:cNvPr>
          <p:cNvSpPr txBox="1"/>
          <p:nvPr/>
        </p:nvSpPr>
        <p:spPr>
          <a:xfrm>
            <a:off x="998824" y="6966963"/>
            <a:ext cx="8117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2" tooltip="https://politicsatsurrey.ideasoneurope.eu/2018/05/17/stasis-and-progress/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3" tooltip="https://creativecommons.org/licenses/by-nc-sa/3.0/"/>
              </a:rPr>
              <a:t>CC BY-SA-NC</a:t>
            </a:r>
            <a:endParaRPr lang="de-DE" sz="9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3143C2-8EDF-4FC1-9C56-4D742C86F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0" y="1748831"/>
            <a:ext cx="7524328" cy="428209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80E1E9B-7CF1-46D5-B552-07029B7D9CDF}"/>
              </a:ext>
            </a:extLst>
          </p:cNvPr>
          <p:cNvSpPr/>
          <p:nvPr/>
        </p:nvSpPr>
        <p:spPr>
          <a:xfrm>
            <a:off x="251520" y="1509935"/>
            <a:ext cx="8280920" cy="10549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b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Warum haben Sie sich entschieden an der Veranstaltung teilzunehmen?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1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F607B7D-8773-4C4D-9A05-69F81135F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3421" cy="6876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179512" y="116632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Welche Ideen gab es?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0481020-B354-4A9C-8DF6-07750563A56B}"/>
              </a:ext>
            </a:extLst>
          </p:cNvPr>
          <p:cNvSpPr txBox="1"/>
          <p:nvPr/>
        </p:nvSpPr>
        <p:spPr>
          <a:xfrm>
            <a:off x="998824" y="6966963"/>
            <a:ext cx="8117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s://politicsatsurrey.ideasoneurope.eu/2018/05/17/stasis-and-progress/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nc-sa/3.0/"/>
              </a:rPr>
              <a:t>CC BY-SA-NC</a:t>
            </a:r>
            <a:endParaRPr lang="de-DE" sz="900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0022972-2243-4FB2-BB93-12808D92AE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01626" y="980728"/>
            <a:ext cx="5490654" cy="5467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9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179512" y="116632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Städtebau, Wohnen, Typologien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05A840-94AB-454F-88E3-999AAC394487}"/>
              </a:ext>
            </a:extLst>
          </p:cNvPr>
          <p:cNvSpPr/>
          <p:nvPr/>
        </p:nvSpPr>
        <p:spPr>
          <a:xfrm>
            <a:off x="323528" y="971514"/>
            <a:ext cx="8640960" cy="5522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das Konzept sollte so bleiben, die Verteilung ist gelungen</a:t>
            </a:r>
          </a:p>
          <a:p>
            <a:pPr marL="285750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gute Mischung, da mehrere Typologien integriert werden </a:t>
            </a:r>
          </a:p>
          <a:p>
            <a:pPr marL="285750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Das Angebot sollte sich insgesamt an der Nachfrage orientieren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endParaRPr lang="de-DE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3">
              <a:lnSpc>
                <a:spcPct val="125000"/>
              </a:lnSpc>
            </a:pPr>
            <a:r>
              <a:rPr lang="de-DE" dirty="0">
                <a:solidFill>
                  <a:srgbClr val="2779D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Denkbare Veränderungen:</a:t>
            </a:r>
          </a:p>
          <a:p>
            <a:pPr marL="1657350" lvl="3" indent="-285750">
              <a:lnSpc>
                <a:spcPct val="125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weniger Reihenhäuser</a:t>
            </a:r>
          </a:p>
          <a:p>
            <a:pPr marL="1657350" lvl="3" indent="-285750">
              <a:lnSpc>
                <a:spcPct val="125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mehr DHH / EFH</a:t>
            </a:r>
          </a:p>
          <a:p>
            <a:pPr marL="1657350" lvl="3" indent="-285750">
              <a:lnSpc>
                <a:spcPct val="125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eher weniger bis keine Gewerbeeinheiten</a:t>
            </a:r>
          </a:p>
          <a:p>
            <a:pPr marL="1657350" lvl="3" indent="-285750">
              <a:lnSpc>
                <a:spcPct val="125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eher weniger bis keine Sonderformen</a:t>
            </a:r>
          </a:p>
          <a:p>
            <a:pPr lvl="3">
              <a:lnSpc>
                <a:spcPct val="125000"/>
              </a:lnSpc>
            </a:pPr>
            <a:endParaRPr lang="de-DE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3">
              <a:lnSpc>
                <a:spcPct val="125000"/>
              </a:lnSpc>
            </a:pPr>
            <a:endParaRPr lang="de-DE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3">
              <a:lnSpc>
                <a:spcPct val="125000"/>
              </a:lnSpc>
            </a:pPr>
            <a:r>
              <a:rPr lang="de-DE" dirty="0">
                <a:solidFill>
                  <a:srgbClr val="2779D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Weitere Nennungen:</a:t>
            </a:r>
          </a:p>
          <a:p>
            <a:pPr marL="1657350" lvl="3" indent="-285750">
              <a:lnSpc>
                <a:spcPct val="125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Konzeptvergaben für die MFH</a:t>
            </a:r>
            <a:endParaRPr lang="de-DE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657350" lvl="3" indent="-285750">
              <a:lnSpc>
                <a:spcPct val="125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mehr EFH / weniger MFH </a:t>
            </a:r>
          </a:p>
          <a:p>
            <a:pPr lvl="4" indent="-214313">
              <a:lnSpc>
                <a:spcPct val="125000"/>
              </a:lnSpc>
            </a:pPr>
            <a:r>
              <a:rPr lang="de-DE" sz="1400" dirty="0">
                <a:latin typeface="Arial" panose="020B0604020202020204" pitchFamily="34" charset="0"/>
                <a:ea typeface="Times New Roman" panose="02020603050405020304" pitchFamily="18" charset="0"/>
              </a:rPr>
              <a:t>(ländlicher Charakter Erbstettens, schon genug MFH) </a:t>
            </a:r>
          </a:p>
          <a:p>
            <a:pPr marL="1657350" lvl="3" indent="-285750">
              <a:lnSpc>
                <a:spcPct val="125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EFH-Grundstücke verkleinern, um mehr EFHs bauen zu können 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2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20481020-B354-4A9C-8DF6-07750563A56B}"/>
              </a:ext>
            </a:extLst>
          </p:cNvPr>
          <p:cNvSpPr txBox="1"/>
          <p:nvPr/>
        </p:nvSpPr>
        <p:spPr>
          <a:xfrm>
            <a:off x="998824" y="6966963"/>
            <a:ext cx="8117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2" tooltip="https://politicsatsurrey.ideasoneurope.eu/2018/05/17/stasis-and-progress/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3" tooltip="https://creativecommons.org/licenses/by-nc-sa/3.0/"/>
              </a:rPr>
              <a:t>CC BY-SA-NC</a:t>
            </a:r>
            <a:endParaRPr lang="de-DE" sz="9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8835DFD-786F-4375-AC50-64DCC1189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2" y="1305498"/>
            <a:ext cx="7812360" cy="511966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3CCB99A-9A3C-405B-93F0-6FDB989F82A2}"/>
              </a:ext>
            </a:extLst>
          </p:cNvPr>
          <p:cNvSpPr/>
          <p:nvPr/>
        </p:nvSpPr>
        <p:spPr>
          <a:xfrm>
            <a:off x="323528" y="1077887"/>
            <a:ext cx="8280920" cy="10549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b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Soll das Gebiet dichter oder weniger dicht bebaut werden?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E901369-4A87-411C-8E22-747BB4997B7F}"/>
              </a:ext>
            </a:extLst>
          </p:cNvPr>
          <p:cNvSpPr txBox="1"/>
          <p:nvPr/>
        </p:nvSpPr>
        <p:spPr>
          <a:xfrm>
            <a:off x="179512" y="116632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Städtebau, Wohnen, Typologien </a:t>
            </a:r>
          </a:p>
        </p:txBody>
      </p:sp>
    </p:spTree>
    <p:extLst>
      <p:ext uri="{BB962C8B-B14F-4D97-AF65-F5344CB8AC3E}">
        <p14:creationId xmlns:p14="http://schemas.microsoft.com/office/powerpoint/2010/main" val="50976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20481020-B354-4A9C-8DF6-07750563A56B}"/>
              </a:ext>
            </a:extLst>
          </p:cNvPr>
          <p:cNvSpPr txBox="1"/>
          <p:nvPr/>
        </p:nvSpPr>
        <p:spPr>
          <a:xfrm>
            <a:off x="998824" y="6966963"/>
            <a:ext cx="8117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2" tooltip="https://politicsatsurrey.ideasoneurope.eu/2018/05/17/stasis-and-progress/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3" tooltip="https://creativecommons.org/licenses/by-nc-sa/3.0/"/>
              </a:rPr>
              <a:t>CC BY-SA-NC</a:t>
            </a:r>
            <a:endParaRPr lang="de-DE" sz="9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CFB445-6C58-4DBF-831C-D9A6F23FE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2" y="836712"/>
            <a:ext cx="6444208" cy="469116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73A0678-C86F-478F-BB03-61DDD738EB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06"/>
          <a:stretch/>
        </p:blipFill>
        <p:spPr>
          <a:xfrm>
            <a:off x="437778" y="5733256"/>
            <a:ext cx="3270126" cy="64807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3A67E86-A3CF-4C67-A692-1FD96AFA56FE}"/>
              </a:ext>
            </a:extLst>
          </p:cNvPr>
          <p:cNvSpPr/>
          <p:nvPr/>
        </p:nvSpPr>
        <p:spPr>
          <a:xfrm>
            <a:off x="251520" y="836712"/>
            <a:ext cx="8280920" cy="13735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b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Momentan sind die Einfamilienhausgrundstücke 400 m² - 450 m² groß. </a:t>
            </a:r>
            <a:br>
              <a:rPr lang="de-DE" b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b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Ist das in Ordnung? Oder wie groß sollten die Grundstücke für Einfamilienhäuser sein?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76F3B23-CC4B-4905-9513-5580FE4FA997}"/>
              </a:ext>
            </a:extLst>
          </p:cNvPr>
          <p:cNvSpPr txBox="1"/>
          <p:nvPr/>
        </p:nvSpPr>
        <p:spPr>
          <a:xfrm>
            <a:off x="179512" y="116632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Städtebau, Wohnen, Typologien </a:t>
            </a:r>
          </a:p>
        </p:txBody>
      </p:sp>
    </p:spTree>
    <p:extLst>
      <p:ext uri="{BB962C8B-B14F-4D97-AF65-F5344CB8AC3E}">
        <p14:creationId xmlns:p14="http://schemas.microsoft.com/office/powerpoint/2010/main" val="155600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54E0E0-73E4-411F-B5BE-1039CCCAF73A}"/>
              </a:ext>
            </a:extLst>
          </p:cNvPr>
          <p:cNvSpPr txBox="1"/>
          <p:nvPr/>
        </p:nvSpPr>
        <p:spPr>
          <a:xfrm>
            <a:off x="179512" y="149151"/>
            <a:ext cx="808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Fazit Städtebau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5EE7F3-8356-4617-8810-7859BBB18A63}"/>
              </a:ext>
            </a:extLst>
          </p:cNvPr>
          <p:cNvSpPr/>
          <p:nvPr/>
        </p:nvSpPr>
        <p:spPr>
          <a:xfrm>
            <a:off x="0" y="1844824"/>
            <a:ext cx="9144000" cy="3960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4AAD1D6-6D1E-4D6F-A0E2-B87CF8A6D130}"/>
              </a:ext>
            </a:extLst>
          </p:cNvPr>
          <p:cNvSpPr/>
          <p:nvPr/>
        </p:nvSpPr>
        <p:spPr>
          <a:xfrm>
            <a:off x="323528" y="1927479"/>
            <a:ext cx="8568952" cy="3781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</a:rPr>
              <a:t>Qualität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 des städtebaulichen Konzeptes insgesamt positiv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</a:rPr>
              <a:t>Mischung der Typologien 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ist grundsätzlich ist gut; ggf. Bedarfsabfrage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</a:rPr>
              <a:t>Flexibilität des Konzeptes 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im Hinblick auf verschiedene Typologien beibehalten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andere Eigentumsformen andenken, z. B. Wohnungsbaugenossenschaft 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tendenziell </a:t>
            </a: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</a:rPr>
              <a:t>weniger Dichte</a:t>
            </a:r>
            <a:endParaRPr lang="de-DE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Vielfalt an Dachformen positiv mit Festlegung aus städtebaulicher Sicht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Bauplätze für die EFH und RH eher größer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Information zu den Vergabekriterien erwünscht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3369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1443</Words>
  <Application>Microsoft Office PowerPoint</Application>
  <PresentationFormat>Bildschirmpräsentation (4:3)</PresentationFormat>
  <Paragraphs>252</Paragraphs>
  <Slides>24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24</vt:i4>
      </vt:variant>
    </vt:vector>
  </HeadingPairs>
  <TitlesOfParts>
    <vt:vector size="35" baseType="lpstr">
      <vt:lpstr>Symbol</vt:lpstr>
      <vt:lpstr>Calibri Light</vt:lpstr>
      <vt:lpstr>Arial</vt:lpstr>
      <vt:lpstr>Courier New</vt:lpstr>
      <vt:lpstr>Times New Roman</vt:lpstr>
      <vt:lpstr>Calibri</vt:lpstr>
      <vt:lpstr>Wingdings</vt:lpstr>
      <vt:lpstr>Benutzerdefiniertes Design</vt:lpstr>
      <vt:lpstr>1_Larissa</vt:lpstr>
      <vt:lpstr>1_Benutzerdefiniertes Design</vt:lpstr>
      <vt:lpstr>2_Larissa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Zeit für Ihre Fragen!</vt:lpstr>
    </vt:vector>
  </TitlesOfParts>
  <Company>Isin Architekten Generalplaner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Ihr Benutzername</dc:creator>
  <cp:lastModifiedBy>Inge Horn</cp:lastModifiedBy>
  <cp:revision>2061</cp:revision>
  <cp:lastPrinted>2021-01-18T10:53:21Z</cp:lastPrinted>
  <dcterms:created xsi:type="dcterms:W3CDTF">2013-02-08T15:48:57Z</dcterms:created>
  <dcterms:modified xsi:type="dcterms:W3CDTF">2021-05-20T13:19:16Z</dcterms:modified>
</cp:coreProperties>
</file>